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61" r:id="rId5"/>
    <p:sldId id="262" r:id="rId6"/>
    <p:sldId id="263" r:id="rId7"/>
    <p:sldId id="264" r:id="rId8"/>
    <p:sldId id="265" r:id="rId9"/>
    <p:sldId id="266" r:id="rId10"/>
    <p:sldId id="267" r:id="rId11"/>
    <p:sldId id="268"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96" r:id="rId29"/>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1236" y="-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6163ABE9-8CEA-4C39-B89A-60600BDF9806}" type="datetimeFigureOut">
              <a:rPr lang="es-ES" smtClean="0"/>
              <a:pPr/>
              <a:t>20/03/2014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A374378-C960-470B-87D1-8108A9988BC7}"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6163ABE9-8CEA-4C39-B89A-60600BDF9806}" type="datetimeFigureOut">
              <a:rPr lang="es-ES" smtClean="0"/>
              <a:pPr/>
              <a:t>20/03/2014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A374378-C960-470B-87D1-8108A9988BC7}"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6163ABE9-8CEA-4C39-B89A-60600BDF9806}" type="datetimeFigureOut">
              <a:rPr lang="es-ES" smtClean="0"/>
              <a:pPr/>
              <a:t>20/03/2014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A374378-C960-470B-87D1-8108A9988BC7}"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6163ABE9-8CEA-4C39-B89A-60600BDF9806}" type="datetimeFigureOut">
              <a:rPr lang="es-ES" smtClean="0"/>
              <a:pPr/>
              <a:t>20/03/2014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A374378-C960-470B-87D1-8108A9988BC7}"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6163ABE9-8CEA-4C39-B89A-60600BDF9806}" type="datetimeFigureOut">
              <a:rPr lang="es-ES" smtClean="0"/>
              <a:pPr/>
              <a:t>20/03/2014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A374378-C960-470B-87D1-8108A9988BC7}"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6163ABE9-8CEA-4C39-B89A-60600BDF9806}" type="datetimeFigureOut">
              <a:rPr lang="es-ES" smtClean="0"/>
              <a:pPr/>
              <a:t>20/03/2014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6A374378-C960-470B-87D1-8108A9988BC7}"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6163ABE9-8CEA-4C39-B89A-60600BDF9806}" type="datetimeFigureOut">
              <a:rPr lang="es-ES" smtClean="0"/>
              <a:pPr/>
              <a:t>20/03/2014</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6A374378-C960-470B-87D1-8108A9988BC7}"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6163ABE9-8CEA-4C39-B89A-60600BDF9806}" type="datetimeFigureOut">
              <a:rPr lang="es-ES" smtClean="0"/>
              <a:pPr/>
              <a:t>20/03/2014</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6A374378-C960-470B-87D1-8108A9988BC7}"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163ABE9-8CEA-4C39-B89A-60600BDF9806}" type="datetimeFigureOut">
              <a:rPr lang="es-ES" smtClean="0"/>
              <a:pPr/>
              <a:t>20/03/2014</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6A374378-C960-470B-87D1-8108A9988BC7}"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163ABE9-8CEA-4C39-B89A-60600BDF9806}" type="datetimeFigureOut">
              <a:rPr lang="es-ES" smtClean="0"/>
              <a:pPr/>
              <a:t>20/03/2014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6A374378-C960-470B-87D1-8108A9988BC7}"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163ABE9-8CEA-4C39-B89A-60600BDF9806}" type="datetimeFigureOut">
              <a:rPr lang="es-ES" smtClean="0"/>
              <a:pPr/>
              <a:t>20/03/2014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6A374378-C960-470B-87D1-8108A9988BC7}"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63ABE9-8CEA-4C39-B89A-60600BDF9806}" type="datetimeFigureOut">
              <a:rPr lang="es-ES" smtClean="0"/>
              <a:pPr/>
              <a:t>20/03/2014</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374378-C960-470B-87D1-8108A9988BC7}"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smtClean="0"/>
              <a:t>COMPLEJIDAD, INTERDISCIPLINA Y NUEVOS APRENDIZAJES</a:t>
            </a:r>
            <a:endParaRPr lang="es-ES" dirty="0"/>
          </a:p>
        </p:txBody>
      </p:sp>
      <p:sp>
        <p:nvSpPr>
          <p:cNvPr id="3" name="2 Subtítulo"/>
          <p:cNvSpPr>
            <a:spLocks noGrp="1"/>
          </p:cNvSpPr>
          <p:nvPr>
            <p:ph type="subTitle" idx="1"/>
          </p:nvPr>
        </p:nvSpPr>
        <p:spPr/>
        <p:txBody>
          <a:bodyPr/>
          <a:lstStyle/>
          <a:p>
            <a:r>
              <a:rPr lang="es-ES" dirty="0" smtClean="0"/>
              <a:t>Dr. Axel </a:t>
            </a:r>
            <a:r>
              <a:rPr lang="es-ES" dirty="0" err="1" smtClean="0"/>
              <a:t>Didriksson</a:t>
            </a:r>
            <a:endParaRPr lang="es-ES" dirty="0" smtClean="0"/>
          </a:p>
          <a:p>
            <a:r>
              <a:rPr lang="es-ES" dirty="0" smtClean="0"/>
              <a:t>2014.</a:t>
            </a:r>
            <a:endParaRPr lang="es-E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Elementos…</a:t>
            </a:r>
            <a:endParaRPr lang="es-MX" dirty="0"/>
          </a:p>
        </p:txBody>
      </p:sp>
      <p:sp>
        <p:nvSpPr>
          <p:cNvPr id="3" name="2 Marcador de contenido"/>
          <p:cNvSpPr>
            <a:spLocks noGrp="1"/>
          </p:cNvSpPr>
          <p:nvPr>
            <p:ph idx="1"/>
          </p:nvPr>
        </p:nvSpPr>
        <p:spPr/>
        <p:txBody>
          <a:bodyPr/>
          <a:lstStyle/>
          <a:p>
            <a:r>
              <a:rPr lang="es-MX" dirty="0"/>
              <a:t>e</a:t>
            </a:r>
            <a:r>
              <a:rPr lang="es-MX" dirty="0" smtClean="0"/>
              <a:t>) El desarrollo del conocimiento no procede de manera uniforme, por simple expansión, ni por acumulación aditiva de elementos. No es el desarrollo de algo que estaba preformado, ni proviene de la agregación y elaboración de elementos  recibidos de la experiencia. El desarrollo tiene lugar por reorganizaciones sucesivas, por etapas</a:t>
            </a:r>
            <a:endParaRPr lang="es-MX"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Elementos…</a:t>
            </a:r>
            <a:endParaRPr lang="es-MX" dirty="0"/>
          </a:p>
        </p:txBody>
      </p:sp>
      <p:sp>
        <p:nvSpPr>
          <p:cNvPr id="3" name="2 Marcador de contenido"/>
          <p:cNvSpPr>
            <a:spLocks noGrp="1"/>
          </p:cNvSpPr>
          <p:nvPr>
            <p:ph idx="1"/>
          </p:nvPr>
        </p:nvSpPr>
        <p:spPr/>
        <p:txBody>
          <a:bodyPr>
            <a:normAutofit fontScale="92500"/>
          </a:bodyPr>
          <a:lstStyle/>
          <a:p>
            <a:r>
              <a:rPr lang="es-MX" dirty="0"/>
              <a:t>f</a:t>
            </a:r>
            <a:r>
              <a:rPr lang="es-MX" dirty="0" smtClean="0"/>
              <a:t>) En todo dominio de la realidad (físico, biológico, social) las interacciones del sujeto con los objetos del conocimiento dan lugar a procesos cognitivos que se construyen con los mismos mecanismos, independientemente del dominio. </a:t>
            </a:r>
            <a:endParaRPr lang="es-MX" dirty="0"/>
          </a:p>
          <a:p>
            <a:r>
              <a:rPr lang="es-MX" dirty="0"/>
              <a:t>g</a:t>
            </a:r>
            <a:r>
              <a:rPr lang="es-MX" dirty="0" smtClean="0"/>
              <a:t>) el sujeto del conocimiento se desarrolla desde el inicio en un contexto social, se incrementa con la adquisición del lenguaje y luego a través de múltiples instituciones sociales… y aprendizajes</a:t>
            </a:r>
            <a:endParaRPr lang="es-MX"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Elementos…</a:t>
            </a:r>
            <a:endParaRPr lang="es-MX" dirty="0"/>
          </a:p>
        </p:txBody>
      </p:sp>
      <p:sp>
        <p:nvSpPr>
          <p:cNvPr id="3" name="2 Marcador de contenido"/>
          <p:cNvSpPr>
            <a:spLocks noGrp="1"/>
          </p:cNvSpPr>
          <p:nvPr>
            <p:ph idx="1"/>
          </p:nvPr>
        </p:nvSpPr>
        <p:spPr/>
        <p:txBody>
          <a:bodyPr>
            <a:normAutofit fontScale="92500" lnSpcReduction="20000"/>
          </a:bodyPr>
          <a:lstStyle/>
          <a:p>
            <a:r>
              <a:rPr lang="es-MX" sz="5200" dirty="0" smtClean="0"/>
              <a:t>Edgar </a:t>
            </a:r>
            <a:r>
              <a:rPr lang="es-MX" sz="5200" dirty="0" err="1" smtClean="0"/>
              <a:t>Morin</a:t>
            </a:r>
            <a:r>
              <a:rPr lang="es-MX" dirty="0" smtClean="0"/>
              <a:t>: el Método (tomo 3):</a:t>
            </a:r>
          </a:p>
          <a:p>
            <a:pPr>
              <a:buNone/>
            </a:pPr>
            <a:r>
              <a:rPr lang="es-MX" dirty="0" smtClean="0"/>
              <a:t>   a) Si el conocimiento existe es porque es organizacionalmente complejo. Esta organización compleja, a la vez cerrada y abierta, dependiente y autónoma,  es la que puede construir traducciones a partir de una realidad sin lenguaje, esta complejidad organizacional es la que lleva en sí las mayores aptitudes cognitivas y los riesgos ininterrumpidos y múltiples de degradación de estas aptitudes</a:t>
            </a:r>
            <a:endParaRPr lang="es-MX"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Elementos…</a:t>
            </a:r>
            <a:endParaRPr lang="es-MX" dirty="0"/>
          </a:p>
        </p:txBody>
      </p:sp>
      <p:sp>
        <p:nvSpPr>
          <p:cNvPr id="3" name="2 Marcador de contenido"/>
          <p:cNvSpPr>
            <a:spLocks noGrp="1"/>
          </p:cNvSpPr>
          <p:nvPr>
            <p:ph idx="1"/>
          </p:nvPr>
        </p:nvSpPr>
        <p:spPr/>
        <p:txBody>
          <a:bodyPr>
            <a:normAutofit fontScale="92500"/>
          </a:bodyPr>
          <a:lstStyle/>
          <a:p>
            <a:r>
              <a:rPr lang="es-MX" dirty="0"/>
              <a:t>b</a:t>
            </a:r>
            <a:r>
              <a:rPr lang="es-MX" dirty="0" smtClean="0"/>
              <a:t>) </a:t>
            </a:r>
            <a:r>
              <a:rPr lang="es-MX" dirty="0"/>
              <a:t>E</a:t>
            </a:r>
            <a:r>
              <a:rPr lang="es-MX" dirty="0" smtClean="0"/>
              <a:t>l recurso a un pensamiento complejo (requiere) que pueda tratar la interdependencia, la </a:t>
            </a:r>
            <a:r>
              <a:rPr lang="es-MX" dirty="0" err="1" smtClean="0"/>
              <a:t>multidimensionalidad</a:t>
            </a:r>
            <a:r>
              <a:rPr lang="es-MX" dirty="0" smtClean="0"/>
              <a:t> y la paradoja. Dicho de otro modo, la complejidad no es únicamente el problema del objeto de conocimiento; es también el problema del método de conocimiento necesario para este objeto</a:t>
            </a:r>
          </a:p>
          <a:p>
            <a:r>
              <a:rPr lang="es-MX" dirty="0" smtClean="0"/>
              <a:t>c) el pensamiento complejo es el conocimiento del conocimiento</a:t>
            </a:r>
            <a:endParaRPr lang="es-MX"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Elementos…</a:t>
            </a:r>
            <a:endParaRPr lang="es-ES" dirty="0"/>
          </a:p>
        </p:txBody>
      </p:sp>
      <p:sp>
        <p:nvSpPr>
          <p:cNvPr id="3" name="2 Marcador de contenido"/>
          <p:cNvSpPr>
            <a:spLocks noGrp="1"/>
          </p:cNvSpPr>
          <p:nvPr>
            <p:ph idx="1"/>
          </p:nvPr>
        </p:nvSpPr>
        <p:spPr/>
        <p:txBody>
          <a:bodyPr/>
          <a:lstStyle/>
          <a:p>
            <a:r>
              <a:rPr lang="es-ES" sz="4800" dirty="0" err="1" smtClean="0"/>
              <a:t>Immanuel</a:t>
            </a:r>
            <a:r>
              <a:rPr lang="es-ES" sz="4800" dirty="0" smtClean="0"/>
              <a:t> </a:t>
            </a:r>
            <a:r>
              <a:rPr lang="es-ES" sz="4800" dirty="0" err="1" smtClean="0"/>
              <a:t>Wallerstein</a:t>
            </a:r>
            <a:r>
              <a:rPr lang="es-ES" dirty="0" smtClean="0"/>
              <a:t>: Las Incertidumbres del Saber.</a:t>
            </a:r>
          </a:p>
          <a:p>
            <a:r>
              <a:rPr lang="es-ES" dirty="0" smtClean="0"/>
              <a:t>a) Las estructuras del saber del mundo moderno son muy distintas de las de todo sistema-mundo anterior en un aspecto fundamental: todo el saber se consideraba unificado en un nivel epistemológico</a:t>
            </a:r>
          </a:p>
          <a:p>
            <a:pPr>
              <a:buNone/>
            </a:pPr>
            <a:endParaRPr lang="es-E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Elementos…</a:t>
            </a:r>
            <a:endParaRPr lang="es-MX" dirty="0"/>
          </a:p>
        </p:txBody>
      </p:sp>
      <p:sp>
        <p:nvSpPr>
          <p:cNvPr id="3" name="2 Marcador de contenido"/>
          <p:cNvSpPr>
            <a:spLocks noGrp="1"/>
          </p:cNvSpPr>
          <p:nvPr>
            <p:ph idx="1"/>
          </p:nvPr>
        </p:nvSpPr>
        <p:spPr/>
        <p:txBody>
          <a:bodyPr>
            <a:normAutofit fontScale="85000" lnSpcReduction="20000"/>
          </a:bodyPr>
          <a:lstStyle/>
          <a:p>
            <a:r>
              <a:rPr lang="es-MX" dirty="0" smtClean="0"/>
              <a:t>b) En especial durante los últimos 20 años un grupo numeroso de académicos ven el futuro como intrínsecamente indeterminado. Consideran que la entropía  lleva a bifurcaciones que traen nuevos (aunque impredecibles) órdenes a partir del caos, y por ello concluyen que la consecuencia de la entropía no es la muerte sino la creación. Piensan que la auto-organización  es el proceso esencial de toda la materia y manifiestan su postura en forma de algunos lemas básicos: en lugar de la simetría temporal, la flecha del tiempo; en lugar de la certeza, la incertidumbre; en lugar de la simplicidad como producto último de la ciencia, la explicación de la complejidad.</a:t>
            </a:r>
            <a:endParaRPr lang="es-MX"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Elementos…</a:t>
            </a:r>
            <a:endParaRPr lang="es-MX" dirty="0"/>
          </a:p>
        </p:txBody>
      </p:sp>
      <p:sp>
        <p:nvSpPr>
          <p:cNvPr id="3" name="2 Marcador de contenido"/>
          <p:cNvSpPr>
            <a:spLocks noGrp="1"/>
          </p:cNvSpPr>
          <p:nvPr>
            <p:ph idx="1"/>
          </p:nvPr>
        </p:nvSpPr>
        <p:spPr/>
        <p:txBody>
          <a:bodyPr/>
          <a:lstStyle/>
          <a:p>
            <a:r>
              <a:rPr lang="es-MX" dirty="0" smtClean="0"/>
              <a:t>c) Es posible que estemos presenciando el fin de un tipo de racionalidad que ya no es apropiada para nuestro tiempo. Pedimos que se ponga el acento en lo complejo, lo temporal y lo inestable, que corresponde hoy a un movimiento </a:t>
            </a:r>
            <a:r>
              <a:rPr lang="es-MX" dirty="0" err="1" smtClean="0"/>
              <a:t>transdisciplinario</a:t>
            </a:r>
            <a:r>
              <a:rPr lang="es-MX" dirty="0" smtClean="0"/>
              <a:t> que adquiere cada vez mayor vigor.</a:t>
            </a:r>
            <a:endParaRPr lang="es-MX"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Elementos…</a:t>
            </a:r>
            <a:endParaRPr lang="es-MX" dirty="0"/>
          </a:p>
        </p:txBody>
      </p:sp>
      <p:sp>
        <p:nvSpPr>
          <p:cNvPr id="3" name="2 Marcador de contenido"/>
          <p:cNvSpPr>
            <a:spLocks noGrp="1"/>
          </p:cNvSpPr>
          <p:nvPr>
            <p:ph idx="1"/>
          </p:nvPr>
        </p:nvSpPr>
        <p:spPr/>
        <p:txBody>
          <a:bodyPr>
            <a:normAutofit fontScale="62500" lnSpcReduction="20000"/>
          </a:bodyPr>
          <a:lstStyle/>
          <a:p>
            <a:r>
              <a:rPr lang="es-MX" sz="6900" dirty="0" smtClean="0"/>
              <a:t>Michael </a:t>
            </a:r>
            <a:r>
              <a:rPr lang="es-MX" sz="6900" dirty="0" err="1" smtClean="0"/>
              <a:t>Gibbons</a:t>
            </a:r>
            <a:r>
              <a:rPr lang="es-MX" sz="6900" dirty="0" smtClean="0"/>
              <a:t>, et. al</a:t>
            </a:r>
            <a:r>
              <a:rPr lang="es-MX" dirty="0" smtClean="0"/>
              <a:t>. La nueva Producción del Conocimiento:</a:t>
            </a:r>
          </a:p>
          <a:p>
            <a:r>
              <a:rPr lang="es-MX" dirty="0" smtClean="0"/>
              <a:t>a) Conocimiento organizado desde el contexto de su aplicación. Este giro elaborado y estudiado por estos autores, significa la multiplicación de usos que tiene el conocimiento moderno, a diferencia de tipo de conocimiento disciplinario (Modo 1) que aparecía sin relación con los objetivos de  una sociedad en transición. Por el contrario, en el Modo 2 , el conocimiento resulta a partir de una gama más amplia de consideraciones. El conocimiento se produce siempre bajo un aspecto de negociación continua, y no será producido a menos y hasta que se incluyan los intereses de los diversos actores. Tal es el contexto de la aplicación. Por ello, en el Modo 2, la ciencia ha ido mucho más allá del mercado. La producción del conocimiento se difunde a través de la sociedad. Esa es la razón por la que también hablamos aquí de conocimiento socialmente distribuido.</a:t>
            </a:r>
            <a:endParaRPr lang="es-MX"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Elementos…</a:t>
            </a:r>
            <a:endParaRPr lang="es-MX" dirty="0"/>
          </a:p>
        </p:txBody>
      </p:sp>
      <p:sp>
        <p:nvSpPr>
          <p:cNvPr id="3" name="2 Marcador de contenido"/>
          <p:cNvSpPr>
            <a:spLocks noGrp="1"/>
          </p:cNvSpPr>
          <p:nvPr>
            <p:ph idx="1"/>
          </p:nvPr>
        </p:nvSpPr>
        <p:spPr/>
        <p:txBody>
          <a:bodyPr>
            <a:normAutofit fontScale="92500" lnSpcReduction="20000"/>
          </a:bodyPr>
          <a:lstStyle/>
          <a:p>
            <a:r>
              <a:rPr lang="es-MX" dirty="0" smtClean="0"/>
              <a:t>b) el nuevo Modo  funciona dentro de un contexto de aplicación en el que los problemas no se hallan encuadrados dentro de una estructura disciplinar, sino que es </a:t>
            </a:r>
            <a:r>
              <a:rPr lang="es-MX" dirty="0" err="1" smtClean="0"/>
              <a:t>transdisciplinar</a:t>
            </a:r>
            <a:r>
              <a:rPr lang="es-MX" dirty="0" smtClean="0"/>
              <a:t> . Se lleva a cabo en formas no jerárquicas, organizadas de forma heterogénea, que son esencialmente transitorias. El Modo 2 supone una estrecha interacción entre muchos actores a través del proceso de producción del conocimiento, lo que significa que esa producción del conocimiento adquiere cada vez más una mayor responsabilidad social.</a:t>
            </a:r>
            <a:endParaRPr lang="es-MX"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Elementos…</a:t>
            </a:r>
            <a:endParaRPr lang="es-MX" dirty="0"/>
          </a:p>
        </p:txBody>
      </p:sp>
      <p:sp>
        <p:nvSpPr>
          <p:cNvPr id="3" name="2 Marcador de contenido"/>
          <p:cNvSpPr>
            <a:spLocks noGrp="1"/>
          </p:cNvSpPr>
          <p:nvPr>
            <p:ph idx="1"/>
          </p:nvPr>
        </p:nvSpPr>
        <p:spPr/>
        <p:txBody>
          <a:bodyPr>
            <a:normAutofit fontScale="77500" lnSpcReduction="20000"/>
          </a:bodyPr>
          <a:lstStyle/>
          <a:p>
            <a:r>
              <a:rPr lang="es-MX" dirty="0" smtClean="0"/>
              <a:t>c) Sin embargo, cambios más radicales vienen en camino; muchas, quizás la mayoría de las organizaciones en una sociedad del conocimiento deberán convertirse en organizaciones de aprendizaje, para poder así desarrollar su capital humano e intelectual, y se volverán, también, cada vez más dependientes de los sistemas de “conocimiento” para operar eficientemente. En término simples, es inclusive posible equiparar la transición del Modo 1 al modo 2 a los sucesivos pasos de cambio en la productividad que han caracterizado a la era industrial y que han ocurrido por la generación de nuevas tecnologías, nuevos métodos de producción (y de patrones de consumo) y nuevas fuentes de energía. ¡Porqué no plantearse una cuarta-nueva forma de producción de conocimiento?</a:t>
            </a:r>
            <a:endParaRPr lang="es-MX"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El contexto de realización:</a:t>
            </a:r>
            <a:endParaRPr lang="es-MX" b="1" dirty="0"/>
          </a:p>
        </p:txBody>
      </p:sp>
      <p:sp>
        <p:nvSpPr>
          <p:cNvPr id="3" name="2 Marcador de contenido"/>
          <p:cNvSpPr>
            <a:spLocks noGrp="1"/>
          </p:cNvSpPr>
          <p:nvPr>
            <p:ph idx="1"/>
          </p:nvPr>
        </p:nvSpPr>
        <p:spPr/>
        <p:txBody>
          <a:bodyPr/>
          <a:lstStyle/>
          <a:p>
            <a:r>
              <a:rPr lang="es-MX" dirty="0" smtClean="0"/>
              <a:t>Ciclos económicos de cambio y su articulación con la producción y transferencia de conocimientos</a:t>
            </a:r>
          </a:p>
          <a:p>
            <a:r>
              <a:rPr lang="es-MX" dirty="0" smtClean="0"/>
              <a:t>Reformas educativas y constitución de nuevos sistemas de educación</a:t>
            </a:r>
          </a:p>
          <a:p>
            <a:r>
              <a:rPr lang="es-MX" dirty="0" smtClean="0"/>
              <a:t>El cambio hacia el paradigma del aprendizaje, la </a:t>
            </a:r>
            <a:r>
              <a:rPr lang="es-MX" dirty="0" err="1" smtClean="0"/>
              <a:t>interdisciplina</a:t>
            </a:r>
            <a:r>
              <a:rPr lang="es-MX" dirty="0" smtClean="0"/>
              <a:t>, nuevas áreas de la ciencia y la complejidad</a:t>
            </a:r>
            <a:endParaRPr lang="es-MX"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Elementos…</a:t>
            </a:r>
            <a:endParaRPr lang="es-MX" dirty="0"/>
          </a:p>
        </p:txBody>
      </p:sp>
      <p:sp>
        <p:nvSpPr>
          <p:cNvPr id="3" name="2 Marcador de contenido"/>
          <p:cNvSpPr>
            <a:spLocks noGrp="1"/>
          </p:cNvSpPr>
          <p:nvPr>
            <p:ph idx="1"/>
          </p:nvPr>
        </p:nvSpPr>
        <p:spPr/>
        <p:txBody>
          <a:bodyPr>
            <a:normAutofit fontScale="92500" lnSpcReduction="20000"/>
          </a:bodyPr>
          <a:lstStyle/>
          <a:p>
            <a:r>
              <a:rPr lang="es-MX" dirty="0" smtClean="0"/>
              <a:t>d) La </a:t>
            </a:r>
            <a:r>
              <a:rPr lang="es-MX" dirty="0" err="1" smtClean="0"/>
              <a:t>cientificación</a:t>
            </a:r>
            <a:r>
              <a:rPr lang="es-MX" dirty="0" smtClean="0"/>
              <a:t> de la sociedad – a lo que la mayoría de las personas se refiere cuando habla de sociedad del conocimiento- es un fenómeno indiscutible. Sin embargo, si el desplazamiento de la ciencia Modo 1 a la producción de conocimiento Modo 2 es aceptado, se acompañará, inevitablemente, de un fenómeno más discutible, el surgimiento de una ciencia contextualizada. Así es posible que las funciones científicas y sociales de la universidad comiencen a coaligarse, con un nuevo tipo de universidad: la universidad  Modo 2.</a:t>
            </a:r>
            <a:endParaRPr lang="es-MX"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Elementos…</a:t>
            </a:r>
            <a:endParaRPr lang="es-MX" dirty="0"/>
          </a:p>
        </p:txBody>
      </p:sp>
      <p:sp>
        <p:nvSpPr>
          <p:cNvPr id="3" name="2 Marcador de contenido"/>
          <p:cNvSpPr>
            <a:spLocks noGrp="1"/>
          </p:cNvSpPr>
          <p:nvPr>
            <p:ph idx="1"/>
          </p:nvPr>
        </p:nvSpPr>
        <p:spPr/>
        <p:txBody>
          <a:bodyPr>
            <a:normAutofit fontScale="70000" lnSpcReduction="20000"/>
          </a:bodyPr>
          <a:lstStyle/>
          <a:p>
            <a:r>
              <a:rPr lang="es-MX" sz="6200" dirty="0" smtClean="0"/>
              <a:t>Manuel </a:t>
            </a:r>
            <a:r>
              <a:rPr lang="es-MX" sz="6200" dirty="0" err="1" smtClean="0"/>
              <a:t>Castells</a:t>
            </a:r>
            <a:r>
              <a:rPr lang="es-MX" dirty="0" smtClean="0"/>
              <a:t>: La sociedad red:</a:t>
            </a:r>
          </a:p>
          <a:p>
            <a:r>
              <a:rPr lang="es-MX" dirty="0" smtClean="0"/>
              <a:t>a) Desde una perspectiva histórica más amplia, la sociedad red representa un cambio cualitativo en la experiencia humana. Estaos entrando en un nuevo estadio en el que la cultura hace referencia directa a la cultura, una vez dominada la naturaleza hasta el punto de que ésta se revive (preserva) de modo artificial como una forma cultural…Debido a la convergencia de la evolución histórica y el cambio tecnológico, hemos entrado en un modelo puramente cultural de interacción y organización sociales…Es el comienzo de una nueva existencia y, en efecto, de una nueva era, la de la información, marcada por la autonomía de la cultura frente a las bases materiales de nuestra existencia.</a:t>
            </a:r>
            <a:endParaRPr lang="es-MX"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Elementos…</a:t>
            </a:r>
            <a:endParaRPr lang="es-MX" dirty="0"/>
          </a:p>
        </p:txBody>
      </p:sp>
      <p:sp>
        <p:nvSpPr>
          <p:cNvPr id="3" name="2 Marcador de contenido"/>
          <p:cNvSpPr>
            <a:spLocks noGrp="1"/>
          </p:cNvSpPr>
          <p:nvPr>
            <p:ph idx="1"/>
          </p:nvPr>
        </p:nvSpPr>
        <p:spPr/>
        <p:txBody>
          <a:bodyPr>
            <a:normAutofit fontScale="92500" lnSpcReduction="10000"/>
          </a:bodyPr>
          <a:lstStyle/>
          <a:p>
            <a:r>
              <a:rPr lang="es-MX" sz="5200" dirty="0" err="1" smtClean="0"/>
              <a:t>Boaventura</a:t>
            </a:r>
            <a:r>
              <a:rPr lang="es-MX" sz="5200" dirty="0" smtClean="0"/>
              <a:t> de Sousa Santos</a:t>
            </a:r>
            <a:r>
              <a:rPr lang="es-MX" dirty="0" smtClean="0"/>
              <a:t>: interculturalidad y ecología de saberes:</a:t>
            </a:r>
          </a:p>
          <a:p>
            <a:r>
              <a:rPr lang="es-MX" dirty="0" smtClean="0"/>
              <a:t>a) Las nuevas ciencias que se han desarrollado desde mediados del siglo XX, son anti-reduccionistas. En vez de simples, son complejas, no lineales, discontinuas, emergentes, trabajan desde la incertidumbre y el indeterminismo, articulan, interactúan y se sustentan en la crítica social y en la pluralidad de saberes.</a:t>
            </a:r>
            <a:endParaRPr lang="es-MX"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Elementos…</a:t>
            </a:r>
            <a:endParaRPr lang="es-MX" dirty="0"/>
          </a:p>
        </p:txBody>
      </p:sp>
      <p:sp>
        <p:nvSpPr>
          <p:cNvPr id="3" name="2 Marcador de contenido"/>
          <p:cNvSpPr>
            <a:spLocks noGrp="1"/>
          </p:cNvSpPr>
          <p:nvPr>
            <p:ph idx="1"/>
          </p:nvPr>
        </p:nvSpPr>
        <p:spPr/>
        <p:txBody>
          <a:bodyPr>
            <a:normAutofit fontScale="85000" lnSpcReduction="10000"/>
          </a:bodyPr>
          <a:lstStyle/>
          <a:p>
            <a:r>
              <a:rPr lang="es-MX" dirty="0" smtClean="0"/>
              <a:t>b) Se busca construir un multiculturalismo </a:t>
            </a:r>
            <a:r>
              <a:rPr lang="es-MX" dirty="0" err="1" smtClean="0"/>
              <a:t>emancipatorio</a:t>
            </a:r>
            <a:r>
              <a:rPr lang="es-MX" dirty="0" smtClean="0"/>
              <a:t>, bajo la estructura de una ecología de saberes que rechaza la idea de una sola epistemología, de su neutralidad y actúa en las prácticas del conocimiento y en sus impactos en las prácticas sociales. Por ello, la ecología de saberes se entiende como una ecología de prácticas de saberes.</a:t>
            </a:r>
          </a:p>
          <a:p>
            <a:r>
              <a:rPr lang="es-MX" dirty="0" smtClean="0"/>
              <a:t>c) La injusticia social se asienta en una injusticia cognitiva, la ecología de saberes lucha en contra de ésta buscando la distribución más equitativa del saber científico plural.</a:t>
            </a:r>
            <a:endParaRPr lang="es-MX"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Elementos…</a:t>
            </a:r>
            <a:endParaRPr lang="es-MX" dirty="0"/>
          </a:p>
        </p:txBody>
      </p:sp>
      <p:sp>
        <p:nvSpPr>
          <p:cNvPr id="3" name="2 Marcador de contenido"/>
          <p:cNvSpPr>
            <a:spLocks noGrp="1"/>
          </p:cNvSpPr>
          <p:nvPr>
            <p:ph idx="1"/>
          </p:nvPr>
        </p:nvSpPr>
        <p:spPr/>
        <p:txBody>
          <a:bodyPr/>
          <a:lstStyle/>
          <a:p>
            <a:r>
              <a:rPr lang="es-MX" dirty="0" smtClean="0"/>
              <a:t>d) La ecología de saberes lucha en contra de la ignorancia sobre la ignorancia. Entre conocer e ignorar existe una tercera categoría: el conocimiento errado: conocer erráticamente es una ignorancia no reconocida, ni asumida.</a:t>
            </a:r>
          </a:p>
          <a:p>
            <a:r>
              <a:rPr lang="es-MX" dirty="0" smtClean="0"/>
              <a:t>e) Desde la </a:t>
            </a:r>
            <a:r>
              <a:rPr lang="es-MX" dirty="0" err="1" smtClean="0"/>
              <a:t>trans</a:t>
            </a:r>
            <a:r>
              <a:rPr lang="es-MX" dirty="0" smtClean="0"/>
              <a:t>-modernidad se busca desarrollar una perspectiva crítica sobre la geopolítica del conocimiento.</a:t>
            </a:r>
            <a:endParaRPr lang="es-MX"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u="sng" dirty="0" smtClean="0"/>
              <a:t>PROPUESTAS DELIBERATIVAS</a:t>
            </a:r>
            <a:endParaRPr lang="es-MX" b="1" u="sng" dirty="0"/>
          </a:p>
        </p:txBody>
      </p:sp>
      <p:sp>
        <p:nvSpPr>
          <p:cNvPr id="3" name="2 Marcador de contenido"/>
          <p:cNvSpPr>
            <a:spLocks noGrp="1"/>
          </p:cNvSpPr>
          <p:nvPr>
            <p:ph idx="1"/>
          </p:nvPr>
        </p:nvSpPr>
        <p:spPr/>
        <p:txBody>
          <a:bodyPr>
            <a:normAutofit fontScale="85000" lnSpcReduction="10000"/>
          </a:bodyPr>
          <a:lstStyle/>
          <a:p>
            <a:r>
              <a:rPr lang="es-MX" dirty="0" smtClean="0"/>
              <a:t>a) Investigación estratégica y prospectiva</a:t>
            </a:r>
          </a:p>
          <a:p>
            <a:r>
              <a:rPr lang="es-MX" dirty="0" smtClean="0"/>
              <a:t>b) Nueva gestión académica e institucional del conocimiento</a:t>
            </a:r>
          </a:p>
          <a:p>
            <a:r>
              <a:rPr lang="es-MX" dirty="0" smtClean="0"/>
              <a:t>c) Centros de actualización (para la formación en los nuevos constructos basados en la complejidad y en la  </a:t>
            </a:r>
            <a:r>
              <a:rPr lang="es-MX" dirty="0" err="1" smtClean="0"/>
              <a:t>interdisciplina</a:t>
            </a:r>
            <a:r>
              <a:rPr lang="es-MX" dirty="0" smtClean="0"/>
              <a:t>) para investigadores y docentes; y de producción y transferencia de aprendizajes y conocimientos (tercera generación)</a:t>
            </a:r>
          </a:p>
          <a:p>
            <a:r>
              <a:rPr lang="es-MX" dirty="0" smtClean="0"/>
              <a:t>d) </a:t>
            </a:r>
            <a:r>
              <a:rPr lang="es-MX" dirty="0" err="1" smtClean="0"/>
              <a:t>Curricula</a:t>
            </a:r>
            <a:r>
              <a:rPr lang="es-MX" dirty="0" smtClean="0"/>
              <a:t> interdisciplinaria, transversal, flexible, y perfiles de egreso en las nuevas áreas del conocimiento</a:t>
            </a:r>
            <a:endParaRPr lang="es-MX"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Propuestas…</a:t>
            </a:r>
            <a:endParaRPr lang="es-MX" dirty="0"/>
          </a:p>
        </p:txBody>
      </p:sp>
      <p:sp>
        <p:nvSpPr>
          <p:cNvPr id="3" name="2 Marcador de contenido"/>
          <p:cNvSpPr>
            <a:spLocks noGrp="1"/>
          </p:cNvSpPr>
          <p:nvPr>
            <p:ph idx="1"/>
          </p:nvPr>
        </p:nvSpPr>
        <p:spPr/>
        <p:txBody>
          <a:bodyPr>
            <a:normAutofit lnSpcReduction="10000"/>
          </a:bodyPr>
          <a:lstStyle/>
          <a:p>
            <a:r>
              <a:rPr lang="es-MX" dirty="0" smtClean="0"/>
              <a:t>e) Departamentos de transferencias de conocimientos (patentes, derechos de propiedad intelectual, redes comunitarias, asesoría para financiamiento de proyectos, evaluación de impacto social, relacionamiento productivo, apoyo de plataformas tecnológicas, innovación académica, articulación de grupos y redes, convenios, movilidad académica nacional e internacional, becas…</a:t>
            </a:r>
            <a:endParaRPr lang="es-MX"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Propuestas…</a:t>
            </a:r>
            <a:endParaRPr lang="es-MX" dirty="0"/>
          </a:p>
        </p:txBody>
      </p:sp>
      <p:sp>
        <p:nvSpPr>
          <p:cNvPr id="3" name="2 Marcador de contenido"/>
          <p:cNvSpPr>
            <a:spLocks noGrp="1"/>
          </p:cNvSpPr>
          <p:nvPr>
            <p:ph idx="1"/>
          </p:nvPr>
        </p:nvSpPr>
        <p:spPr/>
        <p:txBody>
          <a:bodyPr>
            <a:normAutofit fontScale="92500" lnSpcReduction="20000"/>
          </a:bodyPr>
          <a:lstStyle/>
          <a:p>
            <a:r>
              <a:rPr lang="es-MX" dirty="0" smtClean="0"/>
              <a:t>f) Digitalización completa de los espacios académicos y multiplicación de los medios ambientes de aprendizaje</a:t>
            </a:r>
          </a:p>
          <a:p>
            <a:r>
              <a:rPr lang="es-MX" dirty="0" smtClean="0"/>
              <a:t>g) Creación de espacios físicos para propiciar la </a:t>
            </a:r>
            <a:r>
              <a:rPr lang="es-MX" dirty="0" err="1" smtClean="0"/>
              <a:t>transversalidad</a:t>
            </a:r>
            <a:r>
              <a:rPr lang="es-MX" dirty="0" smtClean="0"/>
              <a:t> entre todas las áreas de las ciencias y las disciplinas</a:t>
            </a:r>
          </a:p>
          <a:p>
            <a:r>
              <a:rPr lang="es-MX" dirty="0" smtClean="0"/>
              <a:t>h) Creación de nuevas instituciones. De las unidades multidisciplinarias, a las unidades sustentables basadas en la complejidad, la </a:t>
            </a:r>
            <a:r>
              <a:rPr lang="es-MX" dirty="0" err="1" smtClean="0"/>
              <a:t>interdisciplina</a:t>
            </a:r>
            <a:r>
              <a:rPr lang="es-MX" dirty="0" smtClean="0"/>
              <a:t> y el futuro. </a:t>
            </a:r>
            <a:r>
              <a:rPr lang="es-MX" b="1" i="1" u="sng" dirty="0" smtClean="0"/>
              <a:t>La universidad Red, o la Universidad del Conocimiento y la Innovación</a:t>
            </a:r>
            <a:r>
              <a:rPr lang="es-MX" dirty="0" smtClean="0"/>
              <a:t>.</a:t>
            </a:r>
            <a:endParaRPr lang="es-MX"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FIN</a:t>
            </a:r>
            <a:endParaRPr lang="es-ES"/>
          </a:p>
        </p:txBody>
      </p:sp>
      <p:sp>
        <p:nvSpPr>
          <p:cNvPr id="3" name="2 Marcador de contenido"/>
          <p:cNvSpPr>
            <a:spLocks noGrp="1"/>
          </p:cNvSpPr>
          <p:nvPr>
            <p:ph idx="1"/>
          </p:nvPr>
        </p:nvSpPr>
        <p:spPr/>
        <p:txBody>
          <a:bodyPr/>
          <a:lstStyle/>
          <a:p>
            <a:endParaRPr lang="es-E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MX" dirty="0" smtClean="0"/>
              <a:t>Elementos de construcción del paradigma de la complejidad</a:t>
            </a:r>
            <a:endParaRPr lang="es-MX" dirty="0"/>
          </a:p>
        </p:txBody>
      </p:sp>
      <p:sp>
        <p:nvSpPr>
          <p:cNvPr id="3" name="2 Marcador de contenido"/>
          <p:cNvSpPr>
            <a:spLocks noGrp="1"/>
          </p:cNvSpPr>
          <p:nvPr>
            <p:ph idx="1"/>
          </p:nvPr>
        </p:nvSpPr>
        <p:spPr/>
        <p:txBody>
          <a:bodyPr/>
          <a:lstStyle/>
          <a:p>
            <a:r>
              <a:rPr lang="es-MX" dirty="0" smtClean="0"/>
              <a:t>Desde el contexto de los actuales ciclos de ruptura, se puede constatar el cambio estructural en los conocimientos, los aprendizajes y los sistemas educativos</a:t>
            </a:r>
          </a:p>
          <a:p>
            <a:r>
              <a:rPr lang="es-MX" dirty="0" smtClean="0"/>
              <a:t>La formulación de problemas de nuevo tipo y sus soluciones desde métodos, lenguajes, técnicas y contenidos distintos a los que se organizan desde las disciplinas</a:t>
            </a:r>
            <a:endParaRPr lang="es-MX"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Elementos…</a:t>
            </a:r>
            <a:endParaRPr lang="es-MX" dirty="0"/>
          </a:p>
        </p:txBody>
      </p:sp>
      <p:sp>
        <p:nvSpPr>
          <p:cNvPr id="3" name="2 Marcador de contenido"/>
          <p:cNvSpPr>
            <a:spLocks noGrp="1"/>
          </p:cNvSpPr>
          <p:nvPr>
            <p:ph idx="1"/>
          </p:nvPr>
        </p:nvSpPr>
        <p:spPr/>
        <p:txBody>
          <a:bodyPr/>
          <a:lstStyle/>
          <a:p>
            <a:r>
              <a:rPr lang="es-MX" dirty="0" smtClean="0"/>
              <a:t>Una articulación dinámica entre el conocimiento de las distintas áreas de la ciencia con las ciencias sociales y la humanidades</a:t>
            </a:r>
          </a:p>
          <a:p>
            <a:r>
              <a:rPr lang="es-MX" dirty="0" smtClean="0"/>
              <a:t>La innovación en la gestión del conocimiento y la comprensión de un nuevo modo de hacer la ciencia (Modo 2)</a:t>
            </a:r>
          </a:p>
          <a:p>
            <a:r>
              <a:rPr lang="es-MX" dirty="0" smtClean="0"/>
              <a:t>De la simplificación a la complejidad múltiple</a:t>
            </a:r>
          </a:p>
          <a:p>
            <a:pPr>
              <a:buNone/>
            </a:pPr>
            <a:endParaRPr lang="es-MX"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Elementos…</a:t>
            </a:r>
            <a:endParaRPr lang="es-MX" dirty="0"/>
          </a:p>
        </p:txBody>
      </p:sp>
      <p:sp>
        <p:nvSpPr>
          <p:cNvPr id="3" name="2 Marcador de contenido"/>
          <p:cNvSpPr>
            <a:spLocks noGrp="1"/>
          </p:cNvSpPr>
          <p:nvPr>
            <p:ph idx="1"/>
          </p:nvPr>
        </p:nvSpPr>
        <p:spPr/>
        <p:txBody>
          <a:bodyPr/>
          <a:lstStyle/>
          <a:p>
            <a:r>
              <a:rPr lang="es-MX" dirty="0" smtClean="0"/>
              <a:t>La comprensión, entonces, de que la complejidad es componente fundamental de la revolución contemporánea del conocimiento y que esto impacta de manera estructural a la docencia, al currículum, a la investigación y a la organización y la gestión institucional de los sistemas educativos</a:t>
            </a:r>
            <a:endParaRPr lang="es-MX"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Elementos…</a:t>
            </a:r>
            <a:endParaRPr lang="es-MX" dirty="0"/>
          </a:p>
        </p:txBody>
      </p:sp>
      <p:sp>
        <p:nvSpPr>
          <p:cNvPr id="3" name="2 Marcador de contenido"/>
          <p:cNvSpPr>
            <a:spLocks noGrp="1"/>
          </p:cNvSpPr>
          <p:nvPr>
            <p:ph idx="1"/>
          </p:nvPr>
        </p:nvSpPr>
        <p:spPr/>
        <p:txBody>
          <a:bodyPr>
            <a:normAutofit lnSpcReduction="10000"/>
          </a:bodyPr>
          <a:lstStyle/>
          <a:p>
            <a:r>
              <a:rPr lang="es-MX" dirty="0" smtClean="0"/>
              <a:t>Que la complejidad se sustenta en la </a:t>
            </a:r>
            <a:r>
              <a:rPr lang="es-MX" dirty="0" err="1" smtClean="0"/>
              <a:t>multi</a:t>
            </a:r>
            <a:r>
              <a:rPr lang="es-MX" dirty="0" smtClean="0"/>
              <a:t>-disciplina, en la </a:t>
            </a:r>
            <a:r>
              <a:rPr lang="es-MX" dirty="0" err="1" smtClean="0"/>
              <a:t>trans</a:t>
            </a:r>
            <a:r>
              <a:rPr lang="es-MX" dirty="0" smtClean="0"/>
              <a:t>-disciplina y en la construcción epistemológica de nuevas áreas del conocimiento, con objetos de estudio distintos a los que se delimitan desde las disciplinas</a:t>
            </a:r>
          </a:p>
          <a:p>
            <a:r>
              <a:rPr lang="es-MX" dirty="0" smtClean="0"/>
              <a:t>Que en su conjunto, sin embargo, las distintas maneras de organización de los conocimientos son complementarias entre sí</a:t>
            </a:r>
            <a:endParaRPr lang="es-MX"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Elementos…(la construcción de su </a:t>
            </a:r>
            <a:r>
              <a:rPr lang="es-MX" b="1" i="1" dirty="0" smtClean="0"/>
              <a:t>episteme</a:t>
            </a:r>
            <a:r>
              <a:rPr lang="es-MX" dirty="0" smtClean="0"/>
              <a:t>)</a:t>
            </a:r>
            <a:endParaRPr lang="es-MX" dirty="0"/>
          </a:p>
        </p:txBody>
      </p:sp>
      <p:sp>
        <p:nvSpPr>
          <p:cNvPr id="3" name="2 Marcador de contenido"/>
          <p:cNvSpPr>
            <a:spLocks noGrp="1"/>
          </p:cNvSpPr>
          <p:nvPr>
            <p:ph idx="1"/>
          </p:nvPr>
        </p:nvSpPr>
        <p:spPr/>
        <p:txBody>
          <a:bodyPr>
            <a:normAutofit/>
          </a:bodyPr>
          <a:lstStyle/>
          <a:p>
            <a:r>
              <a:rPr lang="es-MX" sz="5200" dirty="0" smtClean="0"/>
              <a:t>Jean </a:t>
            </a:r>
            <a:r>
              <a:rPr lang="es-MX" sz="5200" dirty="0" err="1" smtClean="0"/>
              <a:t>Piaget</a:t>
            </a:r>
            <a:r>
              <a:rPr lang="es-MX" dirty="0" smtClean="0"/>
              <a:t>: Epistemología </a:t>
            </a:r>
            <a:r>
              <a:rPr lang="es-MX" dirty="0"/>
              <a:t>G</a:t>
            </a:r>
            <a:r>
              <a:rPr lang="es-MX" dirty="0" smtClean="0"/>
              <a:t>enética</a:t>
            </a:r>
          </a:p>
          <a:p>
            <a:r>
              <a:rPr lang="es-MX" smtClean="0"/>
              <a:t>a</a:t>
            </a:r>
            <a:r>
              <a:rPr lang="es-MX" dirty="0" smtClean="0"/>
              <a:t>) El desarrollo del conocimiento es un proceso continuo que sumerge sus raíces en el organismo biológico, prosigue a través de la niñez y de la adolescencia, y se prolonga en el sujeto adulto hasta los niveles de la actividad científica</a:t>
            </a:r>
            <a:endParaRPr lang="es-MX"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Elementos…</a:t>
            </a:r>
            <a:endParaRPr lang="es-MX" dirty="0"/>
          </a:p>
        </p:txBody>
      </p:sp>
      <p:sp>
        <p:nvSpPr>
          <p:cNvPr id="3" name="2 Marcador de contenido"/>
          <p:cNvSpPr>
            <a:spLocks noGrp="1"/>
          </p:cNvSpPr>
          <p:nvPr>
            <p:ph idx="1"/>
          </p:nvPr>
        </p:nvSpPr>
        <p:spPr/>
        <p:txBody>
          <a:bodyPr>
            <a:normAutofit fontScale="85000" lnSpcReduction="10000"/>
          </a:bodyPr>
          <a:lstStyle/>
          <a:p>
            <a:r>
              <a:rPr lang="es-MX" dirty="0"/>
              <a:t>b</a:t>
            </a:r>
            <a:r>
              <a:rPr lang="es-MX" dirty="0" smtClean="0"/>
              <a:t>) El conocimiento surge en un proceso de organización de las interacciones entre el sujeto y esa parte de la realidad constituida por los objetos (del conocimiento)</a:t>
            </a:r>
          </a:p>
          <a:p>
            <a:r>
              <a:rPr lang="es-MX" dirty="0"/>
              <a:t>c</a:t>
            </a:r>
            <a:r>
              <a:rPr lang="es-MX" dirty="0" smtClean="0"/>
              <a:t>)  La génesis de las relaciones y las estructuras lógicas y lógico-matemáticas está en las interacciones sujeto-objeto. No proviene del objeto, como abstracciones y generalizaciones de percepciones empíricas, ni del sujeto, como intuiciones puras o ideas platónicas. Su raíz primera está en las coordinaciones de las acciones del sujeto sobre el objeto</a:t>
            </a:r>
            <a:endParaRPr lang="es-MX"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Elementos…</a:t>
            </a:r>
            <a:endParaRPr lang="es-MX" dirty="0"/>
          </a:p>
        </p:txBody>
      </p:sp>
      <p:sp>
        <p:nvSpPr>
          <p:cNvPr id="3" name="2 Marcador de contenido"/>
          <p:cNvSpPr>
            <a:spLocks noGrp="1"/>
          </p:cNvSpPr>
          <p:nvPr>
            <p:ph idx="1"/>
          </p:nvPr>
        </p:nvSpPr>
        <p:spPr/>
        <p:txBody>
          <a:bodyPr/>
          <a:lstStyle/>
          <a:p>
            <a:r>
              <a:rPr lang="es-MX" dirty="0" smtClean="0"/>
              <a:t>d)Organizar los objetos, situaciones, fenómenos de la realidad empírica (en tanto son objetos de conocimiento) significa establecer relaciones entre ellos. Pero las relaciones causales no son observables: son siempre inferencias. Causalidad y lógica nacen mancomunadas. </a:t>
            </a:r>
          </a:p>
          <a:p>
            <a:pPr>
              <a:buNone/>
            </a:pPr>
            <a:endParaRPr lang="es-MX"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TotalTime>
  <Words>2037</Words>
  <Application>Microsoft Office PowerPoint</Application>
  <PresentationFormat>Presentación en pantalla (4:3)</PresentationFormat>
  <Paragraphs>78</Paragraphs>
  <Slides>28</Slides>
  <Notes>0</Notes>
  <HiddenSlides>0</HiddenSlides>
  <MMClips>0</MMClips>
  <ScaleCrop>false</ScaleCrop>
  <HeadingPairs>
    <vt:vector size="4" baseType="variant">
      <vt:variant>
        <vt:lpstr>Tema</vt:lpstr>
      </vt:variant>
      <vt:variant>
        <vt:i4>1</vt:i4>
      </vt:variant>
      <vt:variant>
        <vt:lpstr>Títulos de diapositiva</vt:lpstr>
      </vt:variant>
      <vt:variant>
        <vt:i4>28</vt:i4>
      </vt:variant>
    </vt:vector>
  </HeadingPairs>
  <TitlesOfParts>
    <vt:vector size="29" baseType="lpstr">
      <vt:lpstr>Tema de Office</vt:lpstr>
      <vt:lpstr>COMPLEJIDAD, INTERDISCIPLINA Y NUEVOS APRENDIZAJES</vt:lpstr>
      <vt:lpstr>El contexto de realización:</vt:lpstr>
      <vt:lpstr>Elementos de construcción del paradigma de la complejidad</vt:lpstr>
      <vt:lpstr>Elementos…</vt:lpstr>
      <vt:lpstr>Elementos…</vt:lpstr>
      <vt:lpstr>Elementos…</vt:lpstr>
      <vt:lpstr>Elementos…(la construcción de su episteme)</vt:lpstr>
      <vt:lpstr>Elementos…</vt:lpstr>
      <vt:lpstr>Elementos…</vt:lpstr>
      <vt:lpstr>Elementos…</vt:lpstr>
      <vt:lpstr>Elementos…</vt:lpstr>
      <vt:lpstr>Elementos…</vt:lpstr>
      <vt:lpstr>Elementos…</vt:lpstr>
      <vt:lpstr>Elementos…</vt:lpstr>
      <vt:lpstr>Elementos…</vt:lpstr>
      <vt:lpstr>Elementos…</vt:lpstr>
      <vt:lpstr>Elementos…</vt:lpstr>
      <vt:lpstr>Elementos…</vt:lpstr>
      <vt:lpstr>Elementos…</vt:lpstr>
      <vt:lpstr>Elementos…</vt:lpstr>
      <vt:lpstr>Elementos…</vt:lpstr>
      <vt:lpstr>Elementos…</vt:lpstr>
      <vt:lpstr>Elementos…</vt:lpstr>
      <vt:lpstr>Elementos…</vt:lpstr>
      <vt:lpstr>PROPUESTAS DELIBERATIVAS</vt:lpstr>
      <vt:lpstr>Propuestas…</vt:lpstr>
      <vt:lpstr>Propuestas…</vt:lpstr>
      <vt:lpstr>FIN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COMPLEJIDAD, INTERDISCIPLINA Y NUEVOS APRENDIZAJES</dc:title>
  <dc:creator>axel didriksson</dc:creator>
  <cp:lastModifiedBy>Juan Carlos Vega</cp:lastModifiedBy>
  <cp:revision>35</cp:revision>
  <dcterms:created xsi:type="dcterms:W3CDTF">2010-11-05T19:18:23Z</dcterms:created>
  <dcterms:modified xsi:type="dcterms:W3CDTF">2014-03-20T13:45:40Z</dcterms:modified>
</cp:coreProperties>
</file>