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3" r:id="rId2"/>
    <p:sldId id="316" r:id="rId3"/>
    <p:sldId id="312" r:id="rId4"/>
    <p:sldId id="313" r:id="rId5"/>
    <p:sldId id="311" r:id="rId6"/>
    <p:sldId id="314" r:id="rId7"/>
    <p:sldId id="277" r:id="rId8"/>
    <p:sldId id="292" r:id="rId9"/>
    <p:sldId id="289" r:id="rId10"/>
    <p:sldId id="315" r:id="rId11"/>
    <p:sldId id="324" r:id="rId12"/>
    <p:sldId id="318" r:id="rId13"/>
    <p:sldId id="325" r:id="rId14"/>
    <p:sldId id="317" r:id="rId15"/>
    <p:sldId id="320" r:id="rId16"/>
    <p:sldId id="322" r:id="rId17"/>
    <p:sldId id="321" r:id="rId18"/>
    <p:sldId id="323" r:id="rId19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294"/>
    <a:srgbClr val="ECE842"/>
    <a:srgbClr val="E9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6962" autoAdjust="0"/>
  </p:normalViewPr>
  <p:slideViewPr>
    <p:cSldViewPr snapToGrid="0">
      <p:cViewPr>
        <p:scale>
          <a:sx n="80" d="100"/>
          <a:sy n="8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zambrano\Documents\TALLERES%20RRA\taller%203\Reporte%20de%20posgrado%202014-02-2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paredes\Desktop\alta%20concentraci&#243;n%20de%20oferta%20acad&#233;mica\Reporte%20Academico%20General%202014-01-06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zparedes\Desktop\alta%20concentraci&#243;n%20de%20oferta%20acad&#233;mica\Reporte%20Academico%20General%202014-01-06.xls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zparedes\Desktop\alta%20concentraci&#243;n%20de%20oferta%20acad&#233;mica\Reporte%20Academico%20General%202014-01-06.xls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paredes\Desktop\alta%20concentraci&#243;n%20de%20oferta%20acad&#233;mica\Reporte%20Academico%20General%202014-01-06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paredes\Desktop\alta%20concentraci&#243;n%20de%20oferta%20acad&#233;mica\Reporte%20Academico%20General%202014-01-06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C" sz="1400" dirty="0"/>
              <a:t>Distribución</a:t>
            </a:r>
            <a:r>
              <a:rPr lang="es-EC" sz="1400" baseline="0" dirty="0"/>
              <a:t> de la oferta académica de posgrado por tipo de financiamiento de la IES</a:t>
            </a:r>
            <a:endParaRPr lang="es-EC" sz="140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055555555555554E-2"/>
          <c:y val="0.17525295401401597"/>
          <c:w val="0.95"/>
          <c:h val="0.69480547356653555"/>
        </c:manualLayout>
      </c:layout>
      <c:pie3DChart>
        <c:varyColors val="1"/>
        <c:ser>
          <c:idx val="0"/>
          <c:order val="0"/>
          <c:dLbls>
            <c:dLbl>
              <c:idx val="2"/>
              <c:layout>
                <c:manualLayout>
                  <c:x val="0.25716010498687664"/>
                  <c:y val="-0.1639225533030842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Hoja2!$F$5:$F$7</c:f>
              <c:strCache>
                <c:ptCount val="3"/>
                <c:pt idx="0">
                  <c:v>PARTICULAR AUTOFINANCIADA</c:v>
                </c:pt>
                <c:pt idx="1">
                  <c:v>PARTICULAR COFINANCIADA</c:v>
                </c:pt>
                <c:pt idx="2">
                  <c:v>PUBLICA</c:v>
                </c:pt>
              </c:strCache>
            </c:strRef>
          </c:cat>
          <c:val>
            <c:numRef>
              <c:f>Hoja2!$G$5:$G$7</c:f>
              <c:numCache>
                <c:formatCode>General</c:formatCode>
                <c:ptCount val="3"/>
                <c:pt idx="0">
                  <c:v>64</c:v>
                </c:pt>
                <c:pt idx="1">
                  <c:v>57</c:v>
                </c:pt>
                <c:pt idx="2">
                  <c:v>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s-EC" sz="1400" b="1" i="0" baseline="0" dirty="0">
                <a:effectLst/>
              </a:rPr>
              <a:t>Oferta académica </a:t>
            </a:r>
            <a:r>
              <a:rPr lang="es-EC" sz="1400" b="1" i="0" baseline="0" dirty="0" smtClean="0">
                <a:effectLst/>
              </a:rPr>
              <a:t>en </a:t>
            </a:r>
            <a:r>
              <a:rPr lang="es-EC" sz="1400" b="1" i="0" baseline="0" dirty="0">
                <a:effectLst/>
              </a:rPr>
              <a:t>programas de Especialización  Médica</a:t>
            </a:r>
            <a:endParaRPr lang="es-EC" sz="1400" dirty="0">
              <a:effectLst/>
            </a:endParaRPr>
          </a:p>
        </c:rich>
      </c:tx>
      <c:layout>
        <c:manualLayout>
          <c:xMode val="edge"/>
          <c:yMode val="edge"/>
          <c:x val="0.16150921867338358"/>
          <c:y val="3.1624150802560168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01448661991918"/>
          <c:y val="0.16325774935758217"/>
          <c:w val="0.44909725823895841"/>
          <c:h val="0.72761639847887372"/>
        </c:manualLayout>
      </c:layout>
      <c:pie3DChart>
        <c:varyColors val="1"/>
        <c:ser>
          <c:idx val="0"/>
          <c:order val="0"/>
          <c:dLbls>
            <c:dLbl>
              <c:idx val="5"/>
              <c:layout>
                <c:manualLayout>
                  <c:x val="-0.15565784001413377"/>
                  <c:y val="2.181374548224321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Hoja4!$A$12:$A$17</c:f>
              <c:strCache>
                <c:ptCount val="6"/>
                <c:pt idx="0">
                  <c:v>ZONA 3 </c:v>
                </c:pt>
                <c:pt idx="1">
                  <c:v>ZONA 6 </c:v>
                </c:pt>
                <c:pt idx="2">
                  <c:v>ZONA 7 </c:v>
                </c:pt>
                <c:pt idx="3">
                  <c:v>ZONA 8</c:v>
                </c:pt>
                <c:pt idx="4">
                  <c:v>ZONA 9</c:v>
                </c:pt>
                <c:pt idx="5">
                  <c:v>OTRAS</c:v>
                </c:pt>
              </c:strCache>
            </c:strRef>
          </c:cat>
          <c:val>
            <c:numRef>
              <c:f>Hoja4!$B$12:$B$17</c:f>
              <c:numCache>
                <c:formatCode>0.00%</c:formatCode>
                <c:ptCount val="6"/>
                <c:pt idx="0">
                  <c:v>3.0300000000000001E-2</c:v>
                </c:pt>
                <c:pt idx="1">
                  <c:v>0.13639999999999999</c:v>
                </c:pt>
                <c:pt idx="2">
                  <c:v>9.9000000000000005E-2</c:v>
                </c:pt>
                <c:pt idx="3">
                  <c:v>0.13639999999999999</c:v>
                </c:pt>
                <c:pt idx="4">
                  <c:v>0.59</c:v>
                </c:pt>
                <c:pt idx="5">
                  <c:v>1.4999999999999999E-2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spPr>
    <a:ln w="15875">
      <a:solidFill>
        <a:schemeClr val="tx2">
          <a:lumMod val="50000"/>
        </a:schemeClr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s-ES" sz="1400" b="1" i="0" baseline="0" dirty="0">
                <a:effectLst/>
              </a:rPr>
              <a:t>Oferta </a:t>
            </a:r>
            <a:r>
              <a:rPr lang="es-ES" sz="1400" b="1" i="0" baseline="0" dirty="0" smtClean="0">
                <a:effectLst/>
              </a:rPr>
              <a:t>académica en  programas de especialización</a:t>
            </a:r>
            <a:endParaRPr lang="es-EC" sz="1400" dirty="0">
              <a:effectLst/>
            </a:endParaRPr>
          </a:p>
        </c:rich>
      </c:tx>
      <c:layout>
        <c:manualLayout>
          <c:xMode val="edge"/>
          <c:yMode val="edge"/>
          <c:x val="4.3448744059742059E-3"/>
          <c:y val="5.3120849933598934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ZONAS!$A$46:$A$52</c:f>
              <c:strCache>
                <c:ptCount val="7"/>
                <c:pt idx="0">
                  <c:v>ZONA 1</c:v>
                </c:pt>
                <c:pt idx="1">
                  <c:v>ZONA 3</c:v>
                </c:pt>
                <c:pt idx="2">
                  <c:v>ZONA 6</c:v>
                </c:pt>
                <c:pt idx="3">
                  <c:v>ZONA 7</c:v>
                </c:pt>
                <c:pt idx="4">
                  <c:v>ZONA 8</c:v>
                </c:pt>
                <c:pt idx="5">
                  <c:v>ZONA 9</c:v>
                </c:pt>
                <c:pt idx="6">
                  <c:v>OTRAS</c:v>
                </c:pt>
              </c:strCache>
            </c:strRef>
          </c:cat>
          <c:val>
            <c:numRef>
              <c:f>ZONAS!$B$46:$B$52</c:f>
              <c:numCache>
                <c:formatCode>0.00%</c:formatCode>
                <c:ptCount val="7"/>
                <c:pt idx="0">
                  <c:v>1.61E-2</c:v>
                </c:pt>
                <c:pt idx="1">
                  <c:v>4.8399999999999999E-2</c:v>
                </c:pt>
                <c:pt idx="2">
                  <c:v>8.0600000000000005E-2</c:v>
                </c:pt>
                <c:pt idx="3">
                  <c:v>8.0600000000000005E-2</c:v>
                </c:pt>
                <c:pt idx="4">
                  <c:v>8.0600000000000005E-2</c:v>
                </c:pt>
                <c:pt idx="5">
                  <c:v>0.6774</c:v>
                </c:pt>
                <c:pt idx="6">
                  <c:v>1.61E-2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spPr>
    <a:ln w="19050" cmpd="dbl">
      <a:solidFill>
        <a:schemeClr val="tx2">
          <a:lumMod val="50000"/>
        </a:schemeClr>
      </a:solidFill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s-EC" sz="1400" dirty="0"/>
              <a:t>Oferta </a:t>
            </a:r>
            <a:r>
              <a:rPr lang="es-EC" sz="1400" dirty="0" smtClean="0"/>
              <a:t>académica en </a:t>
            </a:r>
            <a:r>
              <a:rPr lang="es-EC" sz="1400" dirty="0"/>
              <a:t>programas de </a:t>
            </a:r>
            <a:r>
              <a:rPr lang="es-EC" sz="1400" dirty="0" smtClean="0"/>
              <a:t>Maestrías</a:t>
            </a:r>
            <a:endParaRPr lang="es-EC" sz="1400" dirty="0"/>
          </a:p>
        </c:rich>
      </c:tx>
      <c:layout>
        <c:manualLayout>
          <c:xMode val="edge"/>
          <c:yMode val="edge"/>
          <c:x val="0.33398592912783376"/>
          <c:y val="8.6161132953170693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565177920308409"/>
          <c:y val="0.12947690869549014"/>
          <c:w val="0.73276405670754763"/>
          <c:h val="0.69917604222320362"/>
        </c:manualLayout>
      </c:layout>
      <c:pie3D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ZONAS!$A$108:$A$117</c:f>
              <c:strCache>
                <c:ptCount val="10"/>
                <c:pt idx="0">
                  <c:v>ZONA 1</c:v>
                </c:pt>
                <c:pt idx="1">
                  <c:v>ZONA 2</c:v>
                </c:pt>
                <c:pt idx="2">
                  <c:v>ZONA 3</c:v>
                </c:pt>
                <c:pt idx="3">
                  <c:v>ZONA 4</c:v>
                </c:pt>
                <c:pt idx="4">
                  <c:v>ZONA 5</c:v>
                </c:pt>
                <c:pt idx="5">
                  <c:v>ZONA 6</c:v>
                </c:pt>
                <c:pt idx="6">
                  <c:v>ZONA 7</c:v>
                </c:pt>
                <c:pt idx="7">
                  <c:v>ZONA 8</c:v>
                </c:pt>
                <c:pt idx="8">
                  <c:v>ZONA 9</c:v>
                </c:pt>
                <c:pt idx="9">
                  <c:v>OTRAS</c:v>
                </c:pt>
              </c:strCache>
            </c:strRef>
          </c:cat>
          <c:val>
            <c:numRef>
              <c:f>ZONAS!$B$108:$B$117</c:f>
              <c:numCache>
                <c:formatCode>0.00%</c:formatCode>
                <c:ptCount val="10"/>
                <c:pt idx="0">
                  <c:v>8.3999999999999995E-3</c:v>
                </c:pt>
                <c:pt idx="1">
                  <c:v>2.1100000000000001E-2</c:v>
                </c:pt>
                <c:pt idx="2">
                  <c:v>0.1055</c:v>
                </c:pt>
                <c:pt idx="3">
                  <c:v>1.2699999999999999E-2</c:v>
                </c:pt>
                <c:pt idx="4">
                  <c:v>1.6899999999999998E-2</c:v>
                </c:pt>
                <c:pt idx="5">
                  <c:v>0.1477</c:v>
                </c:pt>
                <c:pt idx="6">
                  <c:v>5.0599999999999999E-2</c:v>
                </c:pt>
                <c:pt idx="7">
                  <c:v>0.22359999999999999</c:v>
                </c:pt>
                <c:pt idx="8">
                  <c:v>0.37130000000000002</c:v>
                </c:pt>
                <c:pt idx="9">
                  <c:v>4.2200000000000001E-2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s-ES"/>
        </a:p>
      </c:txPr>
    </c:legend>
    <c:plotVisOnly val="1"/>
    <c:dispBlanksAs val="gap"/>
    <c:showDLblsOverMax val="0"/>
  </c:chart>
  <c:spPr>
    <a:ln w="19050" cmpd="dbl">
      <a:solidFill>
        <a:schemeClr val="tx2">
          <a:lumMod val="50000"/>
        </a:schemeClr>
      </a:solidFill>
    </a:ln>
  </c:spPr>
  <c:txPr>
    <a:bodyPr/>
    <a:lstStyle/>
    <a:p>
      <a:pPr>
        <a:defRPr sz="900"/>
      </a:pPr>
      <a:endParaRPr lang="es-E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s-EC" sz="1200" b="1" i="0" u="none" strike="noStrike" baseline="0" dirty="0" smtClean="0">
                <a:effectLst/>
              </a:rPr>
              <a:t>Distribución porcentual por área del conocimiento de los graduados en programas de Doctorados, registrados en el Sistema Nacional de Información de la Educación Superior.</a:t>
            </a:r>
            <a:endParaRPr lang="es-EC" sz="1200" dirty="0"/>
          </a:p>
        </c:rich>
      </c:tx>
      <c:layout>
        <c:manualLayout>
          <c:xMode val="edge"/>
          <c:yMode val="edge"/>
          <c:x val="0.19045427430157363"/>
          <c:y val="9.2592276977845906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43790261725916E-2"/>
          <c:y val="0.24656937501235632"/>
          <c:w val="0.59090673765092239"/>
          <c:h val="0.65644904322904485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20%</a:t>
                    </a:r>
                  </a:p>
                  <a:p>
                    <a:r>
                      <a:rPr lang="en-US"/>
                      <a:t>(12)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65%</a:t>
                    </a:r>
                  </a:p>
                  <a:p>
                    <a:r>
                      <a:rPr lang="en-US"/>
                      <a:t>(40)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15%</a:t>
                    </a:r>
                  </a:p>
                  <a:p>
                    <a:r>
                      <a:rPr lang="en-US"/>
                      <a:t>(9)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'DOCTORADOS (2)'!$A$10:$A$12</c:f>
              <c:strCache>
                <c:ptCount val="3"/>
                <c:pt idx="0">
                  <c:v>CIENCIAS </c:v>
                </c:pt>
                <c:pt idx="1">
                  <c:v>CIENCIAS SOCIALES, EDUCACIÓN COMERCIAL Y DERECHO</c:v>
                </c:pt>
                <c:pt idx="2">
                  <c:v>HUMANIDADES Y ARTES</c:v>
                </c:pt>
              </c:strCache>
            </c:strRef>
          </c:cat>
          <c:val>
            <c:numRef>
              <c:f>'DOCTORADOS (2)'!$B$10:$B$12</c:f>
              <c:numCache>
                <c:formatCode>General</c:formatCode>
                <c:ptCount val="3"/>
                <c:pt idx="0">
                  <c:v>12</c:v>
                </c:pt>
                <c:pt idx="1">
                  <c:v>40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 w="19050" cmpd="dbl">
      <a:solidFill>
        <a:schemeClr val="tx2">
          <a:lumMod val="50000"/>
        </a:schemeClr>
      </a:solidFill>
    </a:ln>
  </c:spPr>
  <c:txPr>
    <a:bodyPr/>
    <a:lstStyle/>
    <a:p>
      <a:pPr>
        <a:defRPr sz="900"/>
      </a:pPr>
      <a:endParaRPr lang="es-E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s-EC" sz="1400"/>
              <a:t>Distribución de oferta académica en la zona 9 (Quito)</a:t>
            </a:r>
            <a:r>
              <a:rPr lang="es-EC" sz="1400" baseline="0"/>
              <a:t> en </a:t>
            </a:r>
            <a:r>
              <a:rPr lang="es-EC" sz="1400"/>
              <a:t>programas de  Doctorados. </a:t>
            </a:r>
          </a:p>
        </c:rich>
      </c:tx>
      <c:layout>
        <c:manualLayout>
          <c:xMode val="edge"/>
          <c:yMode val="edge"/>
          <c:x val="0.26145196155821704"/>
          <c:y val="9.1896468136527763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8498326438804133E-2"/>
          <c:y val="0.27607290935534989"/>
          <c:w val="0.56496407812417504"/>
          <c:h val="0.67382759643702195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23%</a:t>
                    </a:r>
                  </a:p>
                  <a:p>
                    <a:r>
                      <a:rPr lang="en-US"/>
                      <a:t>(3)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54%</a:t>
                    </a:r>
                  </a:p>
                  <a:p>
                    <a:r>
                      <a:rPr lang="en-US"/>
                      <a:t>(7)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15%</a:t>
                    </a:r>
                  </a:p>
                  <a:p>
                    <a:r>
                      <a:rPr lang="en-US"/>
                      <a:t>(2)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8%</a:t>
                    </a:r>
                  </a:p>
                  <a:p>
                    <a:r>
                      <a:rPr lang="en-US"/>
                      <a:t>(1)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'DOCTORADOS (2)'!$A$18:$A$21</c:f>
              <c:strCache>
                <c:ptCount val="4"/>
                <c:pt idx="0">
                  <c:v>CIENCIAS </c:v>
                </c:pt>
                <c:pt idx="1">
                  <c:v>CIENCIAS SOCIALES, EDUCACIÓN COMERCIAL Y DERECHO</c:v>
                </c:pt>
                <c:pt idx="2">
                  <c:v>HUMANIDADES Y ARTES</c:v>
                </c:pt>
                <c:pt idx="3">
                  <c:v>SALUD Y SERVICIOS SOCIALES</c:v>
                </c:pt>
              </c:strCache>
            </c:strRef>
          </c:cat>
          <c:val>
            <c:numRef>
              <c:f>'DOCTORADOS (2)'!$B$18:$B$21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 w="19050" cmpd="dbl">
      <a:solidFill>
        <a:schemeClr val="tx2">
          <a:lumMod val="50000"/>
        </a:schemeClr>
      </a:solidFill>
    </a:ln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png"/><Relationship Id="rId4" Type="http://schemas.openxmlformats.org/officeDocument/2006/relationships/image" Target="../media/image19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png"/><Relationship Id="rId4" Type="http://schemas.openxmlformats.org/officeDocument/2006/relationships/image" Target="../media/image2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F42AED-A33C-48A4-A41D-10CF0CF59730}" type="doc">
      <dgm:prSet loTypeId="urn:microsoft.com/office/officeart/2008/layout/PictureStrip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327ADF6B-F056-4C25-B78F-1C33F14982BC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Oferta académica vigente de Cuarto</a:t>
          </a:r>
          <a:r>
            <a:rPr lang="es-ES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 nivel</a:t>
          </a:r>
          <a:endParaRPr lang="es-EC" dirty="0">
            <a:solidFill>
              <a:schemeClr val="bg1"/>
            </a:solidFill>
          </a:endParaRPr>
        </a:p>
      </dgm:t>
    </dgm:pt>
    <dgm:pt modelId="{04783230-228D-41CE-8DDA-D6F10F46FA04}" type="parTrans" cxnId="{4D7A37ED-246E-484E-98B0-59CEE2B40248}">
      <dgm:prSet/>
      <dgm:spPr/>
      <dgm:t>
        <a:bodyPr/>
        <a:lstStyle/>
        <a:p>
          <a:endParaRPr lang="es-EC"/>
        </a:p>
      </dgm:t>
    </dgm:pt>
    <dgm:pt modelId="{1F20367B-ADE9-4A21-938C-B15ED1F45EB5}" type="sibTrans" cxnId="{4D7A37ED-246E-484E-98B0-59CEE2B40248}">
      <dgm:prSet/>
      <dgm:spPr/>
      <dgm:t>
        <a:bodyPr/>
        <a:lstStyle/>
        <a:p>
          <a:endParaRPr lang="es-EC"/>
        </a:p>
      </dgm:t>
    </dgm:pt>
    <dgm:pt modelId="{7830620C-647D-4DDC-99F3-F1C0B8B3C3A7}" type="pres">
      <dgm:prSet presAssocID="{86F42AED-A33C-48A4-A41D-10CF0CF597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9D44397C-0299-46FE-8664-E0B74A92E73A}" type="pres">
      <dgm:prSet presAssocID="{327ADF6B-F056-4C25-B78F-1C33F14982BC}" presName="composite" presStyleCnt="0"/>
      <dgm:spPr/>
    </dgm:pt>
    <dgm:pt modelId="{3E1F0B1E-46E4-43C7-BBBA-8DCD9D97F221}" type="pres">
      <dgm:prSet presAssocID="{327ADF6B-F056-4C25-B78F-1C33F14982BC}" presName="rect1" presStyleLbl="trAlignAcc1" presStyleIdx="0" presStyleCnt="1" custScaleX="88097" custScaleY="6992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5AB0EDB-E23A-43FC-B0A2-00E8E5700E2E}" type="pres">
      <dgm:prSet presAssocID="{327ADF6B-F056-4C25-B78F-1C33F14982BC}" presName="rect2" presStyleLbl="fgImgPlace1" presStyleIdx="0" presStyleCnt="1" custScaleY="62770" custLinFactNeighborY="-17903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</dgm:ptLst>
  <dgm:cxnLst>
    <dgm:cxn modelId="{4D7A37ED-246E-484E-98B0-59CEE2B40248}" srcId="{86F42AED-A33C-48A4-A41D-10CF0CF59730}" destId="{327ADF6B-F056-4C25-B78F-1C33F14982BC}" srcOrd="0" destOrd="0" parTransId="{04783230-228D-41CE-8DDA-D6F10F46FA04}" sibTransId="{1F20367B-ADE9-4A21-938C-B15ED1F45EB5}"/>
    <dgm:cxn modelId="{87FFDE7F-5523-41E9-8958-7D90690AD351}" type="presOf" srcId="{86F42AED-A33C-48A4-A41D-10CF0CF59730}" destId="{7830620C-647D-4DDC-99F3-F1C0B8B3C3A7}" srcOrd="0" destOrd="0" presId="urn:microsoft.com/office/officeart/2008/layout/PictureStrips"/>
    <dgm:cxn modelId="{E97446AF-273F-45F0-BF69-64B430CB6A91}" type="presOf" srcId="{327ADF6B-F056-4C25-B78F-1C33F14982BC}" destId="{3E1F0B1E-46E4-43C7-BBBA-8DCD9D97F221}" srcOrd="0" destOrd="0" presId="urn:microsoft.com/office/officeart/2008/layout/PictureStrips"/>
    <dgm:cxn modelId="{7C7E7269-50EA-48D3-AF33-7E5FAEEF4B01}" type="presParOf" srcId="{7830620C-647D-4DDC-99F3-F1C0B8B3C3A7}" destId="{9D44397C-0299-46FE-8664-E0B74A92E73A}" srcOrd="0" destOrd="0" presId="urn:microsoft.com/office/officeart/2008/layout/PictureStrips"/>
    <dgm:cxn modelId="{A2DD7F86-BD9B-47FF-A7B4-15B00D4AF7F4}" type="presParOf" srcId="{9D44397C-0299-46FE-8664-E0B74A92E73A}" destId="{3E1F0B1E-46E4-43C7-BBBA-8DCD9D97F221}" srcOrd="0" destOrd="0" presId="urn:microsoft.com/office/officeart/2008/layout/PictureStrips"/>
    <dgm:cxn modelId="{17C95943-8C01-4C56-B6E8-FE6A0E0789AD}" type="presParOf" srcId="{9D44397C-0299-46FE-8664-E0B74A92E73A}" destId="{15AB0EDB-E23A-43FC-B0A2-00E8E5700E2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F74F72-5A5F-43FD-952D-22D3BB743CC1}" type="doc">
      <dgm:prSet loTypeId="urn:microsoft.com/office/officeart/2005/8/layout/hList7" loCatId="process" qsTypeId="urn:microsoft.com/office/officeart/2005/8/quickstyle/simple3" qsCatId="simple" csTypeId="urn:microsoft.com/office/officeart/2005/8/colors/colorful3" csCatId="colorful" phldr="1"/>
      <dgm:spPr/>
    </dgm:pt>
    <dgm:pt modelId="{FC7B22D3-D724-430D-85F5-62C439894962}">
      <dgm:prSet phldrT="[Texto]" custT="1"/>
      <dgm:spPr/>
      <dgm:t>
        <a:bodyPr/>
        <a:lstStyle/>
        <a:p>
          <a:r>
            <a:rPr lang="es-ES" sz="1800" b="1" dirty="0" smtClean="0"/>
            <a:t>ORGANIZACIÓN DEL CONOCIMIENTO</a:t>
          </a:r>
        </a:p>
        <a:p>
          <a:r>
            <a:rPr lang="es-ES" sz="1300" b="1" dirty="0" smtClean="0"/>
            <a:t> </a:t>
          </a:r>
          <a:r>
            <a:rPr lang="es-ES" sz="1300" dirty="0" smtClean="0"/>
            <a:t>de carácter </a:t>
          </a:r>
          <a:r>
            <a:rPr lang="es-ES" sz="1300" dirty="0" err="1" smtClean="0"/>
            <a:t>multi</a:t>
          </a:r>
          <a:r>
            <a:rPr lang="es-ES" sz="1300" dirty="0" smtClean="0"/>
            <a:t>, inter y </a:t>
          </a:r>
          <a:r>
            <a:rPr lang="es-ES" sz="1300" dirty="0" err="1" smtClean="0"/>
            <a:t>transdisciplinar</a:t>
          </a:r>
          <a:endParaRPr lang="es-ES" sz="1300" dirty="0"/>
        </a:p>
      </dgm:t>
    </dgm:pt>
    <dgm:pt modelId="{3B39517B-0EF1-4B7E-B646-D27767012E39}" type="parTrans" cxnId="{EB3E7D2B-B168-4D9D-B55C-746ACBFD569C}">
      <dgm:prSet/>
      <dgm:spPr/>
      <dgm:t>
        <a:bodyPr/>
        <a:lstStyle/>
        <a:p>
          <a:endParaRPr lang="es-ES"/>
        </a:p>
      </dgm:t>
    </dgm:pt>
    <dgm:pt modelId="{ED3F73CD-FA6D-456B-AFB0-37EE1A4E9F1A}" type="sibTrans" cxnId="{EB3E7D2B-B168-4D9D-B55C-746ACBFD569C}">
      <dgm:prSet/>
      <dgm:spPr/>
      <dgm:t>
        <a:bodyPr/>
        <a:lstStyle/>
        <a:p>
          <a:endParaRPr lang="es-ES"/>
        </a:p>
      </dgm:t>
    </dgm:pt>
    <dgm:pt modelId="{9B03B28A-C9F4-4F07-BE82-3405393CC363}">
      <dgm:prSet phldrT="[Texto]" custT="1"/>
      <dgm:spPr/>
      <dgm:t>
        <a:bodyPr/>
        <a:lstStyle/>
        <a:p>
          <a:r>
            <a:rPr lang="es-ES" sz="1800" b="1" dirty="0" smtClean="0"/>
            <a:t>ORGANIZACIÓN ACADÉMICA  </a:t>
          </a:r>
        </a:p>
        <a:p>
          <a:r>
            <a:rPr lang="es-ES" sz="1300" dirty="0" smtClean="0"/>
            <a:t>que parte de  dominios científicos, tecnológicos, humanísticos y artístico-culturales</a:t>
          </a:r>
          <a:endParaRPr lang="es-ES" sz="1300" dirty="0"/>
        </a:p>
      </dgm:t>
    </dgm:pt>
    <dgm:pt modelId="{9DE2AC13-1EB1-436D-894D-E6F50A5A483B}" type="parTrans" cxnId="{9AD5AFFD-8DFA-4A2A-8C87-3575FF569E14}">
      <dgm:prSet/>
      <dgm:spPr/>
      <dgm:t>
        <a:bodyPr/>
        <a:lstStyle/>
        <a:p>
          <a:endParaRPr lang="es-ES"/>
        </a:p>
      </dgm:t>
    </dgm:pt>
    <dgm:pt modelId="{218EFA4B-59D2-4A0C-AF94-08545050269F}" type="sibTrans" cxnId="{9AD5AFFD-8DFA-4A2A-8C87-3575FF569E14}">
      <dgm:prSet/>
      <dgm:spPr/>
      <dgm:t>
        <a:bodyPr/>
        <a:lstStyle/>
        <a:p>
          <a:endParaRPr lang="es-ES"/>
        </a:p>
      </dgm:t>
    </dgm:pt>
    <dgm:pt modelId="{A78ECBDC-CE33-4E47-A261-6C516099FD5D}">
      <dgm:prSet phldrT="[Texto]" custT="1"/>
      <dgm:spPr/>
      <dgm:t>
        <a:bodyPr/>
        <a:lstStyle/>
        <a:p>
          <a:endParaRPr lang="es-ES" sz="1800" dirty="0" smtClean="0"/>
        </a:p>
        <a:p>
          <a:r>
            <a:rPr lang="es-ES" sz="1800" b="1" dirty="0" smtClean="0"/>
            <a:t>PERTINENCIA </a:t>
          </a:r>
        </a:p>
        <a:p>
          <a:r>
            <a:rPr lang="es-ES" sz="1300" dirty="0" smtClean="0"/>
            <a:t>que responda a la nueva organización del conocimiento,  los aprendizajes  y a las necesidades y perspectivas territoriales, nacionales y regionales </a:t>
          </a:r>
          <a:endParaRPr lang="es-ES" sz="1300" dirty="0"/>
        </a:p>
      </dgm:t>
    </dgm:pt>
    <dgm:pt modelId="{4CA2AB27-94D9-48C9-B9C0-4C3A11017D7D}" type="parTrans" cxnId="{D13C780E-9590-4538-978B-3F2386AC40BA}">
      <dgm:prSet/>
      <dgm:spPr/>
      <dgm:t>
        <a:bodyPr/>
        <a:lstStyle/>
        <a:p>
          <a:endParaRPr lang="es-ES"/>
        </a:p>
      </dgm:t>
    </dgm:pt>
    <dgm:pt modelId="{114877F9-DCF9-4EAF-BF46-A66FF81E0B2C}" type="sibTrans" cxnId="{D13C780E-9590-4538-978B-3F2386AC40BA}">
      <dgm:prSet/>
      <dgm:spPr/>
      <dgm:t>
        <a:bodyPr/>
        <a:lstStyle/>
        <a:p>
          <a:endParaRPr lang="es-ES"/>
        </a:p>
      </dgm:t>
    </dgm:pt>
    <dgm:pt modelId="{6FCD4874-96B2-4E35-BADB-9F3245FBB9E9}">
      <dgm:prSet custT="1"/>
      <dgm:spPr/>
      <dgm:t>
        <a:bodyPr/>
        <a:lstStyle/>
        <a:p>
          <a:r>
            <a:rPr lang="es-ES" sz="1800" b="1" dirty="0" smtClean="0"/>
            <a:t>COLECTIVOS ACADÉMICOS Y REDES </a:t>
          </a:r>
        </a:p>
        <a:p>
          <a:r>
            <a:rPr lang="es-ES" sz="1900" dirty="0" smtClean="0"/>
            <a:t>de  producción del conocimiento</a:t>
          </a:r>
          <a:endParaRPr lang="es-ES" sz="1900" dirty="0"/>
        </a:p>
      </dgm:t>
    </dgm:pt>
    <dgm:pt modelId="{F1865444-7ECD-4D8C-9FC5-D2847DF28FC9}" type="parTrans" cxnId="{400B0A5A-CD1E-4E10-AEF4-7AEE5960DA3C}">
      <dgm:prSet/>
      <dgm:spPr/>
      <dgm:t>
        <a:bodyPr/>
        <a:lstStyle/>
        <a:p>
          <a:endParaRPr lang="es-ES"/>
        </a:p>
      </dgm:t>
    </dgm:pt>
    <dgm:pt modelId="{0CF13186-10C0-4EC9-8F20-6C569889322D}" type="sibTrans" cxnId="{400B0A5A-CD1E-4E10-AEF4-7AEE5960DA3C}">
      <dgm:prSet/>
      <dgm:spPr/>
      <dgm:t>
        <a:bodyPr/>
        <a:lstStyle/>
        <a:p>
          <a:endParaRPr lang="es-ES"/>
        </a:p>
      </dgm:t>
    </dgm:pt>
    <dgm:pt modelId="{9CB89C8B-555C-4EDC-9174-92C463B09D01}" type="pres">
      <dgm:prSet presAssocID="{25F74F72-5A5F-43FD-952D-22D3BB743CC1}" presName="Name0" presStyleCnt="0">
        <dgm:presLayoutVars>
          <dgm:dir/>
          <dgm:resizeHandles val="exact"/>
        </dgm:presLayoutVars>
      </dgm:prSet>
      <dgm:spPr/>
    </dgm:pt>
    <dgm:pt modelId="{BC74B834-BA57-44AA-ABCC-8A52675C8DAF}" type="pres">
      <dgm:prSet presAssocID="{25F74F72-5A5F-43FD-952D-22D3BB743CC1}" presName="fgShape" presStyleLbl="fgShp" presStyleIdx="0" presStyleCnt="1"/>
      <dgm:spPr/>
    </dgm:pt>
    <dgm:pt modelId="{AA75371E-8A12-49AA-AD2A-6F6EE7F61EB6}" type="pres">
      <dgm:prSet presAssocID="{25F74F72-5A5F-43FD-952D-22D3BB743CC1}" presName="linComp" presStyleCnt="0"/>
      <dgm:spPr/>
    </dgm:pt>
    <dgm:pt modelId="{AA2FF17C-C9C2-4182-BC01-9BB158D320FC}" type="pres">
      <dgm:prSet presAssocID="{FC7B22D3-D724-430D-85F5-62C439894962}" presName="compNode" presStyleCnt="0"/>
      <dgm:spPr/>
    </dgm:pt>
    <dgm:pt modelId="{4BD15FE8-B0BA-4DF2-9AED-B8BE6A0FA70C}" type="pres">
      <dgm:prSet presAssocID="{FC7B22D3-D724-430D-85F5-62C439894962}" presName="bkgdShape" presStyleLbl="node1" presStyleIdx="0" presStyleCnt="4"/>
      <dgm:spPr/>
      <dgm:t>
        <a:bodyPr/>
        <a:lstStyle/>
        <a:p>
          <a:endParaRPr lang="es-ES"/>
        </a:p>
      </dgm:t>
    </dgm:pt>
    <dgm:pt modelId="{ABCF45FC-D9EC-4D30-A9BD-A280D9BF0247}" type="pres">
      <dgm:prSet presAssocID="{FC7B22D3-D724-430D-85F5-62C439894962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27D0F7-93F4-4BA7-9DF7-F3EC7D3592E4}" type="pres">
      <dgm:prSet presAssocID="{FC7B22D3-D724-430D-85F5-62C439894962}" presName="invisiNode" presStyleLbl="node1" presStyleIdx="0" presStyleCnt="4"/>
      <dgm:spPr/>
    </dgm:pt>
    <dgm:pt modelId="{5799F6A0-CD8C-4FE9-BF9B-7EBDC0745F78}" type="pres">
      <dgm:prSet presAssocID="{FC7B22D3-D724-430D-85F5-62C439894962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8EE72E30-88C8-4008-BD15-02323B6D2898}" type="pres">
      <dgm:prSet presAssocID="{ED3F73CD-FA6D-456B-AFB0-37EE1A4E9F1A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C9FA1A1-B376-4844-B8BC-7F95EA6B91CB}" type="pres">
      <dgm:prSet presAssocID="{9B03B28A-C9F4-4F07-BE82-3405393CC363}" presName="compNode" presStyleCnt="0"/>
      <dgm:spPr/>
    </dgm:pt>
    <dgm:pt modelId="{0F1C0481-8964-4FF9-8441-BBDE149B7287}" type="pres">
      <dgm:prSet presAssocID="{9B03B28A-C9F4-4F07-BE82-3405393CC363}" presName="bkgdShape" presStyleLbl="node1" presStyleIdx="1" presStyleCnt="4"/>
      <dgm:spPr/>
      <dgm:t>
        <a:bodyPr/>
        <a:lstStyle/>
        <a:p>
          <a:endParaRPr lang="es-ES"/>
        </a:p>
      </dgm:t>
    </dgm:pt>
    <dgm:pt modelId="{AF97452E-89C4-40F7-86D1-A93EB2F8FC83}" type="pres">
      <dgm:prSet presAssocID="{9B03B28A-C9F4-4F07-BE82-3405393CC363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A8C484-1FCF-4496-9C34-E8E512798909}" type="pres">
      <dgm:prSet presAssocID="{9B03B28A-C9F4-4F07-BE82-3405393CC363}" presName="invisiNode" presStyleLbl="node1" presStyleIdx="1" presStyleCnt="4"/>
      <dgm:spPr/>
    </dgm:pt>
    <dgm:pt modelId="{0AE3B308-C7F4-4386-B6FD-071D8CD7B6A8}" type="pres">
      <dgm:prSet presAssocID="{9B03B28A-C9F4-4F07-BE82-3405393CC363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0D38979F-2D2F-4468-877A-4152684B3DCC}" type="pres">
      <dgm:prSet presAssocID="{218EFA4B-59D2-4A0C-AF94-08545050269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BA1543F2-0287-411F-A448-FD7725209F3F}" type="pres">
      <dgm:prSet presAssocID="{A78ECBDC-CE33-4E47-A261-6C516099FD5D}" presName="compNode" presStyleCnt="0"/>
      <dgm:spPr/>
    </dgm:pt>
    <dgm:pt modelId="{D2009DC9-3CB4-43C8-BD6C-B497E0C1783C}" type="pres">
      <dgm:prSet presAssocID="{A78ECBDC-CE33-4E47-A261-6C516099FD5D}" presName="bkgdShape" presStyleLbl="node1" presStyleIdx="2" presStyleCnt="4"/>
      <dgm:spPr/>
      <dgm:t>
        <a:bodyPr/>
        <a:lstStyle/>
        <a:p>
          <a:endParaRPr lang="es-ES"/>
        </a:p>
      </dgm:t>
    </dgm:pt>
    <dgm:pt modelId="{EA2413FB-0B12-4640-8C10-EFA308A05065}" type="pres">
      <dgm:prSet presAssocID="{A78ECBDC-CE33-4E47-A261-6C516099FD5D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B5B745-3279-4C3D-B30C-83B1FA2FD34B}" type="pres">
      <dgm:prSet presAssocID="{A78ECBDC-CE33-4E47-A261-6C516099FD5D}" presName="invisiNode" presStyleLbl="node1" presStyleIdx="2" presStyleCnt="4"/>
      <dgm:spPr/>
    </dgm:pt>
    <dgm:pt modelId="{9E74DD68-2925-4089-B204-0920F95A1CBF}" type="pres">
      <dgm:prSet presAssocID="{A78ECBDC-CE33-4E47-A261-6C516099FD5D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0D0F20E-6EBA-4DB0-89ED-C8A9BBDCF04D}" type="pres">
      <dgm:prSet presAssocID="{114877F9-DCF9-4EAF-BF46-A66FF81E0B2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B2692736-A39B-44D3-B18D-55546A5AEC2B}" type="pres">
      <dgm:prSet presAssocID="{6FCD4874-96B2-4E35-BADB-9F3245FBB9E9}" presName="compNode" presStyleCnt="0"/>
      <dgm:spPr/>
    </dgm:pt>
    <dgm:pt modelId="{D8A1DCC1-0D2A-4C99-9014-9D1EDD646DAB}" type="pres">
      <dgm:prSet presAssocID="{6FCD4874-96B2-4E35-BADB-9F3245FBB9E9}" presName="bkgdShape" presStyleLbl="node1" presStyleIdx="3" presStyleCnt="4"/>
      <dgm:spPr/>
      <dgm:t>
        <a:bodyPr/>
        <a:lstStyle/>
        <a:p>
          <a:endParaRPr lang="es-ES"/>
        </a:p>
      </dgm:t>
    </dgm:pt>
    <dgm:pt modelId="{731F76AE-8B17-464A-AD63-A8BE1373301F}" type="pres">
      <dgm:prSet presAssocID="{6FCD4874-96B2-4E35-BADB-9F3245FBB9E9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67E512-5B85-43A8-AAB1-2CC90A9B63A5}" type="pres">
      <dgm:prSet presAssocID="{6FCD4874-96B2-4E35-BADB-9F3245FBB9E9}" presName="invisiNode" presStyleLbl="node1" presStyleIdx="3" presStyleCnt="4"/>
      <dgm:spPr/>
    </dgm:pt>
    <dgm:pt modelId="{332FE2BE-4725-44E7-A088-9280DCCBAD61}" type="pres">
      <dgm:prSet presAssocID="{6FCD4874-96B2-4E35-BADB-9F3245FBB9E9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</dgm:ptLst>
  <dgm:cxnLst>
    <dgm:cxn modelId="{EEC9533F-7FA9-4B7A-A062-6256F34A9354}" type="presOf" srcId="{A78ECBDC-CE33-4E47-A261-6C516099FD5D}" destId="{D2009DC9-3CB4-43C8-BD6C-B497E0C1783C}" srcOrd="0" destOrd="0" presId="urn:microsoft.com/office/officeart/2005/8/layout/hList7"/>
    <dgm:cxn modelId="{1F6FAAEC-F018-4483-B50B-02F415D8EF94}" type="presOf" srcId="{ED3F73CD-FA6D-456B-AFB0-37EE1A4E9F1A}" destId="{8EE72E30-88C8-4008-BD15-02323B6D2898}" srcOrd="0" destOrd="0" presId="urn:microsoft.com/office/officeart/2005/8/layout/hList7"/>
    <dgm:cxn modelId="{94707B2E-C0A9-488B-8399-BB28726C1FDE}" type="presOf" srcId="{6FCD4874-96B2-4E35-BADB-9F3245FBB9E9}" destId="{731F76AE-8B17-464A-AD63-A8BE1373301F}" srcOrd="1" destOrd="0" presId="urn:microsoft.com/office/officeart/2005/8/layout/hList7"/>
    <dgm:cxn modelId="{EB3E7D2B-B168-4D9D-B55C-746ACBFD569C}" srcId="{25F74F72-5A5F-43FD-952D-22D3BB743CC1}" destId="{FC7B22D3-D724-430D-85F5-62C439894962}" srcOrd="0" destOrd="0" parTransId="{3B39517B-0EF1-4B7E-B646-D27767012E39}" sibTransId="{ED3F73CD-FA6D-456B-AFB0-37EE1A4E9F1A}"/>
    <dgm:cxn modelId="{91DCE262-0ADE-4C7E-8F79-F18917AFB0AD}" type="presOf" srcId="{9B03B28A-C9F4-4F07-BE82-3405393CC363}" destId="{0F1C0481-8964-4FF9-8441-BBDE149B7287}" srcOrd="0" destOrd="0" presId="urn:microsoft.com/office/officeart/2005/8/layout/hList7"/>
    <dgm:cxn modelId="{9CE0F627-3A84-4229-889C-9298B83D2318}" type="presOf" srcId="{6FCD4874-96B2-4E35-BADB-9F3245FBB9E9}" destId="{D8A1DCC1-0D2A-4C99-9014-9D1EDD646DAB}" srcOrd="0" destOrd="0" presId="urn:microsoft.com/office/officeart/2005/8/layout/hList7"/>
    <dgm:cxn modelId="{D13C780E-9590-4538-978B-3F2386AC40BA}" srcId="{25F74F72-5A5F-43FD-952D-22D3BB743CC1}" destId="{A78ECBDC-CE33-4E47-A261-6C516099FD5D}" srcOrd="2" destOrd="0" parTransId="{4CA2AB27-94D9-48C9-B9C0-4C3A11017D7D}" sibTransId="{114877F9-DCF9-4EAF-BF46-A66FF81E0B2C}"/>
    <dgm:cxn modelId="{79E3FC9C-9BCD-415E-B8CA-56C3F66D702F}" type="presOf" srcId="{FC7B22D3-D724-430D-85F5-62C439894962}" destId="{4BD15FE8-B0BA-4DF2-9AED-B8BE6A0FA70C}" srcOrd="0" destOrd="0" presId="urn:microsoft.com/office/officeart/2005/8/layout/hList7"/>
    <dgm:cxn modelId="{13C4CFEF-DD2C-4C07-936B-F6D6A485738D}" type="presOf" srcId="{9B03B28A-C9F4-4F07-BE82-3405393CC363}" destId="{AF97452E-89C4-40F7-86D1-A93EB2F8FC83}" srcOrd="1" destOrd="0" presId="urn:microsoft.com/office/officeart/2005/8/layout/hList7"/>
    <dgm:cxn modelId="{FECCC3D8-9980-475D-AEEF-D2791D323269}" type="presOf" srcId="{A78ECBDC-CE33-4E47-A261-6C516099FD5D}" destId="{EA2413FB-0B12-4640-8C10-EFA308A05065}" srcOrd="1" destOrd="0" presId="urn:microsoft.com/office/officeart/2005/8/layout/hList7"/>
    <dgm:cxn modelId="{67D2C393-8107-4E28-9620-23FB9F8DFE78}" type="presOf" srcId="{218EFA4B-59D2-4A0C-AF94-08545050269F}" destId="{0D38979F-2D2F-4468-877A-4152684B3DCC}" srcOrd="0" destOrd="0" presId="urn:microsoft.com/office/officeart/2005/8/layout/hList7"/>
    <dgm:cxn modelId="{400B0A5A-CD1E-4E10-AEF4-7AEE5960DA3C}" srcId="{25F74F72-5A5F-43FD-952D-22D3BB743CC1}" destId="{6FCD4874-96B2-4E35-BADB-9F3245FBB9E9}" srcOrd="3" destOrd="0" parTransId="{F1865444-7ECD-4D8C-9FC5-D2847DF28FC9}" sibTransId="{0CF13186-10C0-4EC9-8F20-6C569889322D}"/>
    <dgm:cxn modelId="{E0E82141-9779-4444-861C-D0A067051FAE}" type="presOf" srcId="{25F74F72-5A5F-43FD-952D-22D3BB743CC1}" destId="{9CB89C8B-555C-4EDC-9174-92C463B09D01}" srcOrd="0" destOrd="0" presId="urn:microsoft.com/office/officeart/2005/8/layout/hList7"/>
    <dgm:cxn modelId="{9AD5AFFD-8DFA-4A2A-8C87-3575FF569E14}" srcId="{25F74F72-5A5F-43FD-952D-22D3BB743CC1}" destId="{9B03B28A-C9F4-4F07-BE82-3405393CC363}" srcOrd="1" destOrd="0" parTransId="{9DE2AC13-1EB1-436D-894D-E6F50A5A483B}" sibTransId="{218EFA4B-59D2-4A0C-AF94-08545050269F}"/>
    <dgm:cxn modelId="{6556BD40-2177-4E05-A59A-26819EA08C8F}" type="presOf" srcId="{FC7B22D3-D724-430D-85F5-62C439894962}" destId="{ABCF45FC-D9EC-4D30-A9BD-A280D9BF0247}" srcOrd="1" destOrd="0" presId="urn:microsoft.com/office/officeart/2005/8/layout/hList7"/>
    <dgm:cxn modelId="{903542A8-9B4E-419F-870E-63380D80CA2C}" type="presOf" srcId="{114877F9-DCF9-4EAF-BF46-A66FF81E0B2C}" destId="{F0D0F20E-6EBA-4DB0-89ED-C8A9BBDCF04D}" srcOrd="0" destOrd="0" presId="urn:microsoft.com/office/officeart/2005/8/layout/hList7"/>
    <dgm:cxn modelId="{AC7E9A3E-5D19-4D59-AC79-400C6E4636A0}" type="presParOf" srcId="{9CB89C8B-555C-4EDC-9174-92C463B09D01}" destId="{BC74B834-BA57-44AA-ABCC-8A52675C8DAF}" srcOrd="0" destOrd="0" presId="urn:microsoft.com/office/officeart/2005/8/layout/hList7"/>
    <dgm:cxn modelId="{F6925EF8-579C-4FA8-9431-530D1844030F}" type="presParOf" srcId="{9CB89C8B-555C-4EDC-9174-92C463B09D01}" destId="{AA75371E-8A12-49AA-AD2A-6F6EE7F61EB6}" srcOrd="1" destOrd="0" presId="urn:microsoft.com/office/officeart/2005/8/layout/hList7"/>
    <dgm:cxn modelId="{042943BC-807E-4FC9-BF13-FCCF0205C056}" type="presParOf" srcId="{AA75371E-8A12-49AA-AD2A-6F6EE7F61EB6}" destId="{AA2FF17C-C9C2-4182-BC01-9BB158D320FC}" srcOrd="0" destOrd="0" presId="urn:microsoft.com/office/officeart/2005/8/layout/hList7"/>
    <dgm:cxn modelId="{AD3AC931-6932-4EBE-BEEB-2C9802757F74}" type="presParOf" srcId="{AA2FF17C-C9C2-4182-BC01-9BB158D320FC}" destId="{4BD15FE8-B0BA-4DF2-9AED-B8BE6A0FA70C}" srcOrd="0" destOrd="0" presId="urn:microsoft.com/office/officeart/2005/8/layout/hList7"/>
    <dgm:cxn modelId="{744F48D9-AAEA-48B5-9D74-35305A28A6C8}" type="presParOf" srcId="{AA2FF17C-C9C2-4182-BC01-9BB158D320FC}" destId="{ABCF45FC-D9EC-4D30-A9BD-A280D9BF0247}" srcOrd="1" destOrd="0" presId="urn:microsoft.com/office/officeart/2005/8/layout/hList7"/>
    <dgm:cxn modelId="{23720CE9-7F9B-455F-AF45-2C28E47DCCE0}" type="presParOf" srcId="{AA2FF17C-C9C2-4182-BC01-9BB158D320FC}" destId="{9B27D0F7-93F4-4BA7-9DF7-F3EC7D3592E4}" srcOrd="2" destOrd="0" presId="urn:microsoft.com/office/officeart/2005/8/layout/hList7"/>
    <dgm:cxn modelId="{45E9E802-CBE8-442D-9381-BFB047F2A08A}" type="presParOf" srcId="{AA2FF17C-C9C2-4182-BC01-9BB158D320FC}" destId="{5799F6A0-CD8C-4FE9-BF9B-7EBDC0745F78}" srcOrd="3" destOrd="0" presId="urn:microsoft.com/office/officeart/2005/8/layout/hList7"/>
    <dgm:cxn modelId="{59FDE6CD-D538-460A-B774-637646C61C66}" type="presParOf" srcId="{AA75371E-8A12-49AA-AD2A-6F6EE7F61EB6}" destId="{8EE72E30-88C8-4008-BD15-02323B6D2898}" srcOrd="1" destOrd="0" presId="urn:microsoft.com/office/officeart/2005/8/layout/hList7"/>
    <dgm:cxn modelId="{698B9297-CA6C-4592-A661-6CB2B52AB66B}" type="presParOf" srcId="{AA75371E-8A12-49AA-AD2A-6F6EE7F61EB6}" destId="{1C9FA1A1-B376-4844-B8BC-7F95EA6B91CB}" srcOrd="2" destOrd="0" presId="urn:microsoft.com/office/officeart/2005/8/layout/hList7"/>
    <dgm:cxn modelId="{54188AF3-D798-4828-9609-C7A043B42FC4}" type="presParOf" srcId="{1C9FA1A1-B376-4844-B8BC-7F95EA6B91CB}" destId="{0F1C0481-8964-4FF9-8441-BBDE149B7287}" srcOrd="0" destOrd="0" presId="urn:microsoft.com/office/officeart/2005/8/layout/hList7"/>
    <dgm:cxn modelId="{589A8F7E-113F-45EF-B144-9EF8041502B0}" type="presParOf" srcId="{1C9FA1A1-B376-4844-B8BC-7F95EA6B91CB}" destId="{AF97452E-89C4-40F7-86D1-A93EB2F8FC83}" srcOrd="1" destOrd="0" presId="urn:microsoft.com/office/officeart/2005/8/layout/hList7"/>
    <dgm:cxn modelId="{E3AE027F-634D-4ED3-ACBD-8276DB6C35BD}" type="presParOf" srcId="{1C9FA1A1-B376-4844-B8BC-7F95EA6B91CB}" destId="{08A8C484-1FCF-4496-9C34-E8E512798909}" srcOrd="2" destOrd="0" presId="urn:microsoft.com/office/officeart/2005/8/layout/hList7"/>
    <dgm:cxn modelId="{0D06B385-B9F3-4BEA-BDFA-8B613CB6A4AD}" type="presParOf" srcId="{1C9FA1A1-B376-4844-B8BC-7F95EA6B91CB}" destId="{0AE3B308-C7F4-4386-B6FD-071D8CD7B6A8}" srcOrd="3" destOrd="0" presId="urn:microsoft.com/office/officeart/2005/8/layout/hList7"/>
    <dgm:cxn modelId="{C33C7988-6927-426F-AA2A-58BEB20627EB}" type="presParOf" srcId="{AA75371E-8A12-49AA-AD2A-6F6EE7F61EB6}" destId="{0D38979F-2D2F-4468-877A-4152684B3DCC}" srcOrd="3" destOrd="0" presId="urn:microsoft.com/office/officeart/2005/8/layout/hList7"/>
    <dgm:cxn modelId="{D4AC6DD9-A259-470F-9146-2AF29584ABD4}" type="presParOf" srcId="{AA75371E-8A12-49AA-AD2A-6F6EE7F61EB6}" destId="{BA1543F2-0287-411F-A448-FD7725209F3F}" srcOrd="4" destOrd="0" presId="urn:microsoft.com/office/officeart/2005/8/layout/hList7"/>
    <dgm:cxn modelId="{6D2A8A05-125C-4F64-A56A-0E736DD77510}" type="presParOf" srcId="{BA1543F2-0287-411F-A448-FD7725209F3F}" destId="{D2009DC9-3CB4-43C8-BD6C-B497E0C1783C}" srcOrd="0" destOrd="0" presId="urn:microsoft.com/office/officeart/2005/8/layout/hList7"/>
    <dgm:cxn modelId="{3EA24994-F2FB-4870-82AB-E1048A1133D2}" type="presParOf" srcId="{BA1543F2-0287-411F-A448-FD7725209F3F}" destId="{EA2413FB-0B12-4640-8C10-EFA308A05065}" srcOrd="1" destOrd="0" presId="urn:microsoft.com/office/officeart/2005/8/layout/hList7"/>
    <dgm:cxn modelId="{914DB2FE-D3F3-45CE-8B09-69B96E98B6E8}" type="presParOf" srcId="{BA1543F2-0287-411F-A448-FD7725209F3F}" destId="{38B5B745-3279-4C3D-B30C-83B1FA2FD34B}" srcOrd="2" destOrd="0" presId="urn:microsoft.com/office/officeart/2005/8/layout/hList7"/>
    <dgm:cxn modelId="{65D0DE5B-56B2-452B-9570-8B20FBF0F247}" type="presParOf" srcId="{BA1543F2-0287-411F-A448-FD7725209F3F}" destId="{9E74DD68-2925-4089-B204-0920F95A1CBF}" srcOrd="3" destOrd="0" presId="urn:microsoft.com/office/officeart/2005/8/layout/hList7"/>
    <dgm:cxn modelId="{42E936DD-948D-4EE1-B48D-1ED581D0FF92}" type="presParOf" srcId="{AA75371E-8A12-49AA-AD2A-6F6EE7F61EB6}" destId="{F0D0F20E-6EBA-4DB0-89ED-C8A9BBDCF04D}" srcOrd="5" destOrd="0" presId="urn:microsoft.com/office/officeart/2005/8/layout/hList7"/>
    <dgm:cxn modelId="{3BE7C045-F7A0-468E-ADCA-A4652006B781}" type="presParOf" srcId="{AA75371E-8A12-49AA-AD2A-6F6EE7F61EB6}" destId="{B2692736-A39B-44D3-B18D-55546A5AEC2B}" srcOrd="6" destOrd="0" presId="urn:microsoft.com/office/officeart/2005/8/layout/hList7"/>
    <dgm:cxn modelId="{0E688E5D-E3E9-4307-82BA-7653C3151A19}" type="presParOf" srcId="{B2692736-A39B-44D3-B18D-55546A5AEC2B}" destId="{D8A1DCC1-0D2A-4C99-9014-9D1EDD646DAB}" srcOrd="0" destOrd="0" presId="urn:microsoft.com/office/officeart/2005/8/layout/hList7"/>
    <dgm:cxn modelId="{3487A74D-8772-42DD-B16D-9D7F9D3D02A6}" type="presParOf" srcId="{B2692736-A39B-44D3-B18D-55546A5AEC2B}" destId="{731F76AE-8B17-464A-AD63-A8BE1373301F}" srcOrd="1" destOrd="0" presId="urn:microsoft.com/office/officeart/2005/8/layout/hList7"/>
    <dgm:cxn modelId="{02D02723-9E0D-4B55-978D-8350FB1FAC73}" type="presParOf" srcId="{B2692736-A39B-44D3-B18D-55546A5AEC2B}" destId="{1167E512-5B85-43A8-AAB1-2CC90A9B63A5}" srcOrd="2" destOrd="0" presId="urn:microsoft.com/office/officeart/2005/8/layout/hList7"/>
    <dgm:cxn modelId="{4A6DA3A8-1845-45AD-99D3-759D70AE4D75}" type="presParOf" srcId="{B2692736-A39B-44D3-B18D-55546A5AEC2B}" destId="{332FE2BE-4725-44E7-A088-9280DCCBAD6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87934E-7F15-4361-AFB4-59774C05DA32}" type="doc">
      <dgm:prSet loTypeId="urn:microsoft.com/office/officeart/2009/layout/CircleArrowProcess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1F3AD5AA-563E-43DA-BC49-0E1B9D69B6CC}">
      <dgm:prSet phldrT="[Texto]"/>
      <dgm:spPr/>
      <dgm:t>
        <a:bodyPr/>
        <a:lstStyle/>
        <a:p>
          <a:r>
            <a:rPr lang="es-ES" dirty="0" smtClean="0"/>
            <a:t>Políticas de Ciencia y Tecnología</a:t>
          </a:r>
          <a:endParaRPr lang="es-ES" dirty="0"/>
        </a:p>
      </dgm:t>
    </dgm:pt>
    <dgm:pt modelId="{D83583F1-F054-4966-8610-6AF1285A9DCC}" type="parTrans" cxnId="{325FAD64-689D-415A-9DFF-E8EA4A1E19E5}">
      <dgm:prSet/>
      <dgm:spPr/>
      <dgm:t>
        <a:bodyPr/>
        <a:lstStyle/>
        <a:p>
          <a:endParaRPr lang="es-ES"/>
        </a:p>
      </dgm:t>
    </dgm:pt>
    <dgm:pt modelId="{50D9EBA1-8506-4980-9ADD-C25436578C4E}" type="sibTrans" cxnId="{325FAD64-689D-415A-9DFF-E8EA4A1E19E5}">
      <dgm:prSet/>
      <dgm:spPr/>
      <dgm:t>
        <a:bodyPr/>
        <a:lstStyle/>
        <a:p>
          <a:endParaRPr lang="es-ES"/>
        </a:p>
      </dgm:t>
    </dgm:pt>
    <dgm:pt modelId="{B2B28849-11BC-4580-9115-1E91EA2E4D3F}">
      <dgm:prSet phldrT="[Texto]"/>
      <dgm:spPr/>
      <dgm:t>
        <a:bodyPr/>
        <a:lstStyle/>
        <a:p>
          <a:r>
            <a:rPr lang="es-ES" dirty="0" smtClean="0"/>
            <a:t>Ejes Estratégicos de desarrollo</a:t>
          </a:r>
          <a:endParaRPr lang="es-ES" dirty="0"/>
        </a:p>
      </dgm:t>
    </dgm:pt>
    <dgm:pt modelId="{7D8EA7F4-60ED-4CED-B7D2-823FF34521AE}" type="parTrans" cxnId="{6F44AC64-B3E2-403A-8A7A-10209BFCA9CC}">
      <dgm:prSet/>
      <dgm:spPr/>
      <dgm:t>
        <a:bodyPr/>
        <a:lstStyle/>
        <a:p>
          <a:endParaRPr lang="es-ES"/>
        </a:p>
      </dgm:t>
    </dgm:pt>
    <dgm:pt modelId="{839E7383-2777-454D-AAAB-7AD24521F254}" type="sibTrans" cxnId="{6F44AC64-B3E2-403A-8A7A-10209BFCA9CC}">
      <dgm:prSet/>
      <dgm:spPr/>
      <dgm:t>
        <a:bodyPr/>
        <a:lstStyle/>
        <a:p>
          <a:endParaRPr lang="es-ES"/>
        </a:p>
      </dgm:t>
    </dgm:pt>
    <dgm:pt modelId="{482CD47D-1ECA-4329-A23B-B6DF3EB5B58B}">
      <dgm:prSet phldrT="[Texto]"/>
      <dgm:spPr/>
      <dgm:t>
        <a:bodyPr/>
        <a:lstStyle/>
        <a:p>
          <a:r>
            <a:rPr lang="es-ES" dirty="0" smtClean="0"/>
            <a:t>Dominios científicos, tecnológicos, humanísticos y artístico-culturales</a:t>
          </a:r>
          <a:endParaRPr lang="es-ES" dirty="0"/>
        </a:p>
      </dgm:t>
    </dgm:pt>
    <dgm:pt modelId="{98FF3E0E-8738-474A-ADF4-EEBA2F95EC66}" type="parTrans" cxnId="{CB3DC710-4148-4E05-A9F8-DBE3D40FC14E}">
      <dgm:prSet/>
      <dgm:spPr/>
      <dgm:t>
        <a:bodyPr/>
        <a:lstStyle/>
        <a:p>
          <a:endParaRPr lang="es-ES"/>
        </a:p>
      </dgm:t>
    </dgm:pt>
    <dgm:pt modelId="{AADCF427-159B-4680-B572-C555B4FD40A2}" type="sibTrans" cxnId="{CB3DC710-4148-4E05-A9F8-DBE3D40FC14E}">
      <dgm:prSet/>
      <dgm:spPr/>
      <dgm:t>
        <a:bodyPr/>
        <a:lstStyle/>
        <a:p>
          <a:endParaRPr lang="es-ES"/>
        </a:p>
      </dgm:t>
    </dgm:pt>
    <dgm:pt modelId="{7464B53A-8031-441A-9FB7-3E08A600219F}">
      <dgm:prSet/>
      <dgm:spPr/>
      <dgm:t>
        <a:bodyPr/>
        <a:lstStyle/>
        <a:p>
          <a:r>
            <a:rPr lang="es-ES" dirty="0" smtClean="0"/>
            <a:t>Necesidades y perspectivas de actores y sectores</a:t>
          </a:r>
          <a:endParaRPr lang="es-ES" dirty="0"/>
        </a:p>
      </dgm:t>
    </dgm:pt>
    <dgm:pt modelId="{8170E284-AFBC-47FA-ACD4-732EBFDD57FE}" type="parTrans" cxnId="{F975C926-B3DE-45EE-B48C-A75ABEA3CD27}">
      <dgm:prSet/>
      <dgm:spPr/>
      <dgm:t>
        <a:bodyPr/>
        <a:lstStyle/>
        <a:p>
          <a:endParaRPr lang="es-ES"/>
        </a:p>
      </dgm:t>
    </dgm:pt>
    <dgm:pt modelId="{58A2A15F-0C68-45D2-8DD1-B97597B6C0F3}" type="sibTrans" cxnId="{F975C926-B3DE-45EE-B48C-A75ABEA3CD27}">
      <dgm:prSet/>
      <dgm:spPr/>
      <dgm:t>
        <a:bodyPr/>
        <a:lstStyle/>
        <a:p>
          <a:endParaRPr lang="es-ES"/>
        </a:p>
      </dgm:t>
    </dgm:pt>
    <dgm:pt modelId="{C034F436-80B2-4E4C-9958-7FE6A17171C6}" type="pres">
      <dgm:prSet presAssocID="{B787934E-7F15-4361-AFB4-59774C05DA32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1C7C158B-8703-4466-8B69-D4B0BEE606C4}" type="pres">
      <dgm:prSet presAssocID="{1F3AD5AA-563E-43DA-BC49-0E1B9D69B6CC}" presName="Accent1" presStyleCnt="0"/>
      <dgm:spPr/>
    </dgm:pt>
    <dgm:pt modelId="{EFAF81F6-EE03-4152-AC8F-EDD9A88DAAFF}" type="pres">
      <dgm:prSet presAssocID="{1F3AD5AA-563E-43DA-BC49-0E1B9D69B6CC}" presName="Accent" presStyleLbl="node1" presStyleIdx="0" presStyleCnt="4"/>
      <dgm:spPr/>
    </dgm:pt>
    <dgm:pt modelId="{B5BDF90F-5858-4F3A-BED4-42DA77A5695E}" type="pres">
      <dgm:prSet presAssocID="{1F3AD5AA-563E-43DA-BC49-0E1B9D69B6CC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492469-FC69-44AF-A670-B9ABF4789794}" type="pres">
      <dgm:prSet presAssocID="{B2B28849-11BC-4580-9115-1E91EA2E4D3F}" presName="Accent2" presStyleCnt="0"/>
      <dgm:spPr/>
    </dgm:pt>
    <dgm:pt modelId="{769A80FF-5174-44D1-9A38-7D26CB4E6A72}" type="pres">
      <dgm:prSet presAssocID="{B2B28849-11BC-4580-9115-1E91EA2E4D3F}" presName="Accent" presStyleLbl="node1" presStyleIdx="1" presStyleCnt="4"/>
      <dgm:spPr/>
    </dgm:pt>
    <dgm:pt modelId="{25F851CA-B486-4085-85F8-12A4964B63AA}" type="pres">
      <dgm:prSet presAssocID="{B2B28849-11BC-4580-9115-1E91EA2E4D3F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E3A879-EDF3-42B2-9608-96F0C13FE1E6}" type="pres">
      <dgm:prSet presAssocID="{482CD47D-1ECA-4329-A23B-B6DF3EB5B58B}" presName="Accent3" presStyleCnt="0"/>
      <dgm:spPr/>
    </dgm:pt>
    <dgm:pt modelId="{E81FA17D-44A3-442F-94BD-FDB4DBC27AF2}" type="pres">
      <dgm:prSet presAssocID="{482CD47D-1ECA-4329-A23B-B6DF3EB5B58B}" presName="Accent" presStyleLbl="node1" presStyleIdx="2" presStyleCnt="4"/>
      <dgm:spPr/>
    </dgm:pt>
    <dgm:pt modelId="{BEDF6967-0A89-4FF1-83EA-57B7DBDA2680}" type="pres">
      <dgm:prSet presAssocID="{482CD47D-1ECA-4329-A23B-B6DF3EB5B58B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843B8C-B8B7-4BFD-A6F5-5C459E72366D}" type="pres">
      <dgm:prSet presAssocID="{7464B53A-8031-441A-9FB7-3E08A600219F}" presName="Accent4" presStyleCnt="0"/>
      <dgm:spPr/>
    </dgm:pt>
    <dgm:pt modelId="{013F044D-89F6-4DA0-A829-D5AC1F1A490B}" type="pres">
      <dgm:prSet presAssocID="{7464B53A-8031-441A-9FB7-3E08A600219F}" presName="Accent" presStyleLbl="node1" presStyleIdx="3" presStyleCnt="4"/>
      <dgm:spPr/>
    </dgm:pt>
    <dgm:pt modelId="{C01B78DC-CFD0-428F-8E69-4D6445E0B40D}" type="pres">
      <dgm:prSet presAssocID="{7464B53A-8031-441A-9FB7-3E08A600219F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44AC64-B3E2-403A-8A7A-10209BFCA9CC}" srcId="{B787934E-7F15-4361-AFB4-59774C05DA32}" destId="{B2B28849-11BC-4580-9115-1E91EA2E4D3F}" srcOrd="1" destOrd="0" parTransId="{7D8EA7F4-60ED-4CED-B7D2-823FF34521AE}" sibTransId="{839E7383-2777-454D-AAAB-7AD24521F254}"/>
    <dgm:cxn modelId="{CB3DC710-4148-4E05-A9F8-DBE3D40FC14E}" srcId="{B787934E-7F15-4361-AFB4-59774C05DA32}" destId="{482CD47D-1ECA-4329-A23B-B6DF3EB5B58B}" srcOrd="2" destOrd="0" parTransId="{98FF3E0E-8738-474A-ADF4-EEBA2F95EC66}" sibTransId="{AADCF427-159B-4680-B572-C555B4FD40A2}"/>
    <dgm:cxn modelId="{F975C926-B3DE-45EE-B48C-A75ABEA3CD27}" srcId="{B787934E-7F15-4361-AFB4-59774C05DA32}" destId="{7464B53A-8031-441A-9FB7-3E08A600219F}" srcOrd="3" destOrd="0" parTransId="{8170E284-AFBC-47FA-ACD4-732EBFDD57FE}" sibTransId="{58A2A15F-0C68-45D2-8DD1-B97597B6C0F3}"/>
    <dgm:cxn modelId="{C17B7889-B32C-4DA0-9467-C3DDF4FABA8F}" type="presOf" srcId="{482CD47D-1ECA-4329-A23B-B6DF3EB5B58B}" destId="{BEDF6967-0A89-4FF1-83EA-57B7DBDA2680}" srcOrd="0" destOrd="0" presId="urn:microsoft.com/office/officeart/2009/layout/CircleArrowProcess"/>
    <dgm:cxn modelId="{4D90590E-4A26-4851-BDED-0E8114EA7B43}" type="presOf" srcId="{1F3AD5AA-563E-43DA-BC49-0E1B9D69B6CC}" destId="{B5BDF90F-5858-4F3A-BED4-42DA77A5695E}" srcOrd="0" destOrd="0" presId="urn:microsoft.com/office/officeart/2009/layout/CircleArrowProcess"/>
    <dgm:cxn modelId="{9F8916BB-0A41-47A6-B0C6-CFF37EAD58B8}" type="presOf" srcId="{7464B53A-8031-441A-9FB7-3E08A600219F}" destId="{C01B78DC-CFD0-428F-8E69-4D6445E0B40D}" srcOrd="0" destOrd="0" presId="urn:microsoft.com/office/officeart/2009/layout/CircleArrowProcess"/>
    <dgm:cxn modelId="{C7261F95-D652-41A1-AB9A-DE18217663C0}" type="presOf" srcId="{B2B28849-11BC-4580-9115-1E91EA2E4D3F}" destId="{25F851CA-B486-4085-85F8-12A4964B63AA}" srcOrd="0" destOrd="0" presId="urn:microsoft.com/office/officeart/2009/layout/CircleArrowProcess"/>
    <dgm:cxn modelId="{325FAD64-689D-415A-9DFF-E8EA4A1E19E5}" srcId="{B787934E-7F15-4361-AFB4-59774C05DA32}" destId="{1F3AD5AA-563E-43DA-BC49-0E1B9D69B6CC}" srcOrd="0" destOrd="0" parTransId="{D83583F1-F054-4966-8610-6AF1285A9DCC}" sibTransId="{50D9EBA1-8506-4980-9ADD-C25436578C4E}"/>
    <dgm:cxn modelId="{D7BE8943-7C9B-4555-9428-9454710524EC}" type="presOf" srcId="{B787934E-7F15-4361-AFB4-59774C05DA32}" destId="{C034F436-80B2-4E4C-9958-7FE6A17171C6}" srcOrd="0" destOrd="0" presId="urn:microsoft.com/office/officeart/2009/layout/CircleArrowProcess"/>
    <dgm:cxn modelId="{03797396-4455-4A4C-8D74-41916038B3FB}" type="presParOf" srcId="{C034F436-80B2-4E4C-9958-7FE6A17171C6}" destId="{1C7C158B-8703-4466-8B69-D4B0BEE606C4}" srcOrd="0" destOrd="0" presId="urn:microsoft.com/office/officeart/2009/layout/CircleArrowProcess"/>
    <dgm:cxn modelId="{FA5B0E9A-6519-48FE-8520-1028599981C9}" type="presParOf" srcId="{1C7C158B-8703-4466-8B69-D4B0BEE606C4}" destId="{EFAF81F6-EE03-4152-AC8F-EDD9A88DAAFF}" srcOrd="0" destOrd="0" presId="urn:microsoft.com/office/officeart/2009/layout/CircleArrowProcess"/>
    <dgm:cxn modelId="{09AD0037-376B-454A-9FFA-E62488CFCC0E}" type="presParOf" srcId="{C034F436-80B2-4E4C-9958-7FE6A17171C6}" destId="{B5BDF90F-5858-4F3A-BED4-42DA77A5695E}" srcOrd="1" destOrd="0" presId="urn:microsoft.com/office/officeart/2009/layout/CircleArrowProcess"/>
    <dgm:cxn modelId="{F145EFC2-BC77-438C-858A-10B418EF8CE3}" type="presParOf" srcId="{C034F436-80B2-4E4C-9958-7FE6A17171C6}" destId="{46492469-FC69-44AF-A670-B9ABF4789794}" srcOrd="2" destOrd="0" presId="urn:microsoft.com/office/officeart/2009/layout/CircleArrowProcess"/>
    <dgm:cxn modelId="{A20E7B0B-1746-4700-BDE1-B9EB8BA633DB}" type="presParOf" srcId="{46492469-FC69-44AF-A670-B9ABF4789794}" destId="{769A80FF-5174-44D1-9A38-7D26CB4E6A72}" srcOrd="0" destOrd="0" presId="urn:microsoft.com/office/officeart/2009/layout/CircleArrowProcess"/>
    <dgm:cxn modelId="{A9F21209-33FE-4778-9DEB-C254787B12C3}" type="presParOf" srcId="{C034F436-80B2-4E4C-9958-7FE6A17171C6}" destId="{25F851CA-B486-4085-85F8-12A4964B63AA}" srcOrd="3" destOrd="0" presId="urn:microsoft.com/office/officeart/2009/layout/CircleArrowProcess"/>
    <dgm:cxn modelId="{3892D2FB-A954-4655-A967-EA8953B8A4DE}" type="presParOf" srcId="{C034F436-80B2-4E4C-9958-7FE6A17171C6}" destId="{C4E3A879-EDF3-42B2-9608-96F0C13FE1E6}" srcOrd="4" destOrd="0" presId="urn:microsoft.com/office/officeart/2009/layout/CircleArrowProcess"/>
    <dgm:cxn modelId="{40DD4D7B-A1CB-484E-9C67-65E8A84173BA}" type="presParOf" srcId="{C4E3A879-EDF3-42B2-9608-96F0C13FE1E6}" destId="{E81FA17D-44A3-442F-94BD-FDB4DBC27AF2}" srcOrd="0" destOrd="0" presId="urn:microsoft.com/office/officeart/2009/layout/CircleArrowProcess"/>
    <dgm:cxn modelId="{53B8F582-186C-4B60-A391-62193B151815}" type="presParOf" srcId="{C034F436-80B2-4E4C-9958-7FE6A17171C6}" destId="{BEDF6967-0A89-4FF1-83EA-57B7DBDA2680}" srcOrd="5" destOrd="0" presId="urn:microsoft.com/office/officeart/2009/layout/CircleArrowProcess"/>
    <dgm:cxn modelId="{7D3BA6D4-B87D-418A-9267-918D04CA83CB}" type="presParOf" srcId="{C034F436-80B2-4E4C-9958-7FE6A17171C6}" destId="{39843B8C-B8B7-4BFD-A6F5-5C459E72366D}" srcOrd="6" destOrd="0" presId="urn:microsoft.com/office/officeart/2009/layout/CircleArrowProcess"/>
    <dgm:cxn modelId="{F0461420-DD84-4E49-A776-FC8D4DA3E000}" type="presParOf" srcId="{39843B8C-B8B7-4BFD-A6F5-5C459E72366D}" destId="{013F044D-89F6-4DA0-A829-D5AC1F1A490B}" srcOrd="0" destOrd="0" presId="urn:microsoft.com/office/officeart/2009/layout/CircleArrowProcess"/>
    <dgm:cxn modelId="{74E83652-A2BF-4EF8-8EB4-6F2C8879557F}" type="presParOf" srcId="{C034F436-80B2-4E4C-9958-7FE6A17171C6}" destId="{C01B78DC-CFD0-428F-8E69-4D6445E0B40D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0EF6A5-27AF-4147-844A-E8D95755ECE6}" type="doc">
      <dgm:prSet loTypeId="urn:microsoft.com/office/officeart/2009/3/layout/StepUpProcess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40A34412-8622-4B2A-9925-7146466DB248}">
      <dgm:prSet phldrT="[Texto]" custT="1"/>
      <dgm:spPr/>
      <dgm:t>
        <a:bodyPr/>
        <a:lstStyle/>
        <a:p>
          <a:r>
            <a:rPr lang="es-ES" sz="1800" b="1" dirty="0" smtClean="0"/>
            <a:t>ESPECIALIZACIÓN</a:t>
          </a:r>
        </a:p>
        <a:p>
          <a:r>
            <a:rPr lang="es-ES" sz="1400" dirty="0" smtClean="0"/>
            <a:t>Competencias metodológicas y conocimiento avanzados</a:t>
          </a:r>
          <a:endParaRPr lang="es-ES" sz="1400" dirty="0"/>
        </a:p>
      </dgm:t>
    </dgm:pt>
    <dgm:pt modelId="{73A8730F-96F0-44F3-B0EC-172630B1F769}" type="parTrans" cxnId="{7A3D4A1D-9A28-4CA5-94E1-97FBEF5B1159}">
      <dgm:prSet/>
      <dgm:spPr/>
      <dgm:t>
        <a:bodyPr/>
        <a:lstStyle/>
        <a:p>
          <a:endParaRPr lang="es-ES" sz="1400"/>
        </a:p>
      </dgm:t>
    </dgm:pt>
    <dgm:pt modelId="{C4A36472-F7D4-43FB-97DC-5FE553463B10}" type="sibTrans" cxnId="{7A3D4A1D-9A28-4CA5-94E1-97FBEF5B1159}">
      <dgm:prSet/>
      <dgm:spPr/>
      <dgm:t>
        <a:bodyPr/>
        <a:lstStyle/>
        <a:p>
          <a:endParaRPr lang="es-ES" sz="1400"/>
        </a:p>
      </dgm:t>
    </dgm:pt>
    <dgm:pt modelId="{F1E7614E-2D14-4D43-86A2-ED7187BE371D}">
      <dgm:prSet phldrT="[Texto]" custT="1"/>
      <dgm:spPr/>
      <dgm:t>
        <a:bodyPr/>
        <a:lstStyle/>
        <a:p>
          <a:r>
            <a:rPr lang="es-ES" sz="1600" b="1" dirty="0" smtClean="0"/>
            <a:t>ESPECIALIDADES MÉDICAS</a:t>
          </a:r>
        </a:p>
        <a:p>
          <a:r>
            <a:rPr lang="es-ES" sz="1400" dirty="0" smtClean="0"/>
            <a:t>Destreza cognitiva, científica  y profesional definidos por un saber médico</a:t>
          </a:r>
        </a:p>
        <a:p>
          <a:endParaRPr lang="es-ES" sz="1400" dirty="0"/>
        </a:p>
      </dgm:t>
    </dgm:pt>
    <dgm:pt modelId="{816AD71A-EC49-4D10-A2E3-212917146FA3}" type="parTrans" cxnId="{C53A7DEB-453D-430B-AC1D-AFE2F40E35CF}">
      <dgm:prSet/>
      <dgm:spPr/>
      <dgm:t>
        <a:bodyPr/>
        <a:lstStyle/>
        <a:p>
          <a:endParaRPr lang="es-ES" sz="1400"/>
        </a:p>
      </dgm:t>
    </dgm:pt>
    <dgm:pt modelId="{63B3A552-5B95-462F-BBC9-9C5DE662C63F}" type="sibTrans" cxnId="{C53A7DEB-453D-430B-AC1D-AFE2F40E35CF}">
      <dgm:prSet/>
      <dgm:spPr/>
      <dgm:t>
        <a:bodyPr/>
        <a:lstStyle/>
        <a:p>
          <a:endParaRPr lang="es-ES" sz="1400"/>
        </a:p>
      </dgm:t>
    </dgm:pt>
    <dgm:pt modelId="{6939BD43-B4BB-4B1A-BE48-2EFFD8DB8631}">
      <dgm:prSet phldrT="[Texto]" custT="1"/>
      <dgm:spPr/>
      <dgm:t>
        <a:bodyPr/>
        <a:lstStyle/>
        <a:p>
          <a:r>
            <a:rPr lang="es-ES" sz="1600" b="1" dirty="0" smtClean="0"/>
            <a:t>MAESTRÍAS</a:t>
          </a:r>
        </a:p>
        <a:p>
          <a:r>
            <a:rPr lang="es-ES" sz="1600" b="1" dirty="0" smtClean="0"/>
            <a:t>PROFESIONALES Y DE INVESTIGACIÓN</a:t>
          </a:r>
          <a:r>
            <a:rPr lang="es-ES" sz="1400" dirty="0" smtClean="0"/>
            <a:t>:</a:t>
          </a:r>
        </a:p>
        <a:p>
          <a:r>
            <a:rPr lang="es-ES" sz="1400" dirty="0" smtClean="0"/>
            <a:t> Objeto complejo y multidimensional</a:t>
          </a:r>
        </a:p>
        <a:p>
          <a:r>
            <a:rPr lang="es-ES" sz="1400" dirty="0" smtClean="0"/>
            <a:t>Metodologías, Lenguajes, procesos, procedimientos de una profesión, disciplina o  integraciones disciplinares</a:t>
          </a:r>
        </a:p>
        <a:p>
          <a:r>
            <a:rPr lang="es-ES" sz="1400" dirty="0" smtClean="0"/>
            <a:t>Métodos </a:t>
          </a:r>
          <a:r>
            <a:rPr lang="es-ES" sz="1400" dirty="0" err="1" smtClean="0"/>
            <a:t>multi</a:t>
          </a:r>
          <a:r>
            <a:rPr lang="es-ES" sz="1400" dirty="0" smtClean="0"/>
            <a:t>, inter y </a:t>
          </a:r>
          <a:r>
            <a:rPr lang="es-ES" sz="1400" dirty="0" err="1" smtClean="0"/>
            <a:t>transdiciplinarios</a:t>
          </a:r>
          <a:r>
            <a:rPr lang="es-ES" sz="1400" dirty="0" smtClean="0"/>
            <a:t> </a:t>
          </a:r>
          <a:endParaRPr lang="es-ES" sz="1400" dirty="0"/>
        </a:p>
      </dgm:t>
    </dgm:pt>
    <dgm:pt modelId="{6B1B7507-27E5-4F3E-B22F-5D2CADD18689}" type="parTrans" cxnId="{DCD38F2A-2F4F-4B83-BCCB-AC8EF752B0B1}">
      <dgm:prSet/>
      <dgm:spPr/>
      <dgm:t>
        <a:bodyPr/>
        <a:lstStyle/>
        <a:p>
          <a:endParaRPr lang="es-ES" sz="1400"/>
        </a:p>
      </dgm:t>
    </dgm:pt>
    <dgm:pt modelId="{4BEE4B0C-3CA7-407B-BE32-030C9698FBD5}" type="sibTrans" cxnId="{DCD38F2A-2F4F-4B83-BCCB-AC8EF752B0B1}">
      <dgm:prSet/>
      <dgm:spPr/>
      <dgm:t>
        <a:bodyPr/>
        <a:lstStyle/>
        <a:p>
          <a:endParaRPr lang="es-ES" sz="1400"/>
        </a:p>
      </dgm:t>
    </dgm:pt>
    <dgm:pt modelId="{66F2C28D-3FE7-4292-8DE0-2F7DA9D0C2BC}" type="pres">
      <dgm:prSet presAssocID="{840EF6A5-27AF-4147-844A-E8D95755ECE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D3182B1A-3B9B-4700-9DCD-617EBB800586}" type="pres">
      <dgm:prSet presAssocID="{40A34412-8622-4B2A-9925-7146466DB248}" presName="composite" presStyleCnt="0"/>
      <dgm:spPr/>
    </dgm:pt>
    <dgm:pt modelId="{2E3E3982-6206-47A9-A3A6-324EA5323EF4}" type="pres">
      <dgm:prSet presAssocID="{40A34412-8622-4B2A-9925-7146466DB248}" presName="LShape" presStyleLbl="alignNode1" presStyleIdx="0" presStyleCnt="5"/>
      <dgm:spPr/>
    </dgm:pt>
    <dgm:pt modelId="{05A7DADC-07B3-47ED-AF75-66D1EC70E0E1}" type="pres">
      <dgm:prSet presAssocID="{40A34412-8622-4B2A-9925-7146466DB24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CF6593-C804-4276-87F3-90B555BB4B7D}" type="pres">
      <dgm:prSet presAssocID="{40A34412-8622-4B2A-9925-7146466DB248}" presName="Triangle" presStyleLbl="alignNode1" presStyleIdx="1" presStyleCnt="5"/>
      <dgm:spPr/>
    </dgm:pt>
    <dgm:pt modelId="{6FF86936-B9B8-42F9-8D9B-63C3E41C5C9C}" type="pres">
      <dgm:prSet presAssocID="{C4A36472-F7D4-43FB-97DC-5FE553463B10}" presName="sibTrans" presStyleCnt="0"/>
      <dgm:spPr/>
    </dgm:pt>
    <dgm:pt modelId="{D08D9759-3601-444A-9360-2CAEC89AFF48}" type="pres">
      <dgm:prSet presAssocID="{C4A36472-F7D4-43FB-97DC-5FE553463B10}" presName="space" presStyleCnt="0"/>
      <dgm:spPr/>
    </dgm:pt>
    <dgm:pt modelId="{107737E7-97A0-4994-B768-C737685AA99E}" type="pres">
      <dgm:prSet presAssocID="{F1E7614E-2D14-4D43-86A2-ED7187BE371D}" presName="composite" presStyleCnt="0"/>
      <dgm:spPr/>
    </dgm:pt>
    <dgm:pt modelId="{6091B5FC-48EC-442A-855D-FB2788BE1B9F}" type="pres">
      <dgm:prSet presAssocID="{F1E7614E-2D14-4D43-86A2-ED7187BE371D}" presName="LShape" presStyleLbl="alignNode1" presStyleIdx="2" presStyleCnt="5"/>
      <dgm:spPr/>
    </dgm:pt>
    <dgm:pt modelId="{30451EE6-BE2A-4B59-B412-4069AA3D52F1}" type="pres">
      <dgm:prSet presAssocID="{F1E7614E-2D14-4D43-86A2-ED7187BE371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D45DDE-75A8-4E90-95A5-AA7175346C81}" type="pres">
      <dgm:prSet presAssocID="{F1E7614E-2D14-4D43-86A2-ED7187BE371D}" presName="Triangle" presStyleLbl="alignNode1" presStyleIdx="3" presStyleCnt="5"/>
      <dgm:spPr/>
    </dgm:pt>
    <dgm:pt modelId="{0DEE12A9-D965-4DAA-A1CB-3B7D4807835D}" type="pres">
      <dgm:prSet presAssocID="{63B3A552-5B95-462F-BBC9-9C5DE662C63F}" presName="sibTrans" presStyleCnt="0"/>
      <dgm:spPr/>
    </dgm:pt>
    <dgm:pt modelId="{D3EC824F-380B-4793-8A5F-5840225A59FC}" type="pres">
      <dgm:prSet presAssocID="{63B3A552-5B95-462F-BBC9-9C5DE662C63F}" presName="space" presStyleCnt="0"/>
      <dgm:spPr/>
    </dgm:pt>
    <dgm:pt modelId="{FE9F1172-8FEF-4862-A3EB-0F84010AB0B9}" type="pres">
      <dgm:prSet presAssocID="{6939BD43-B4BB-4B1A-BE48-2EFFD8DB8631}" presName="composite" presStyleCnt="0"/>
      <dgm:spPr/>
    </dgm:pt>
    <dgm:pt modelId="{2F7E8123-F9C5-44B7-B165-CA0C93EB2B5B}" type="pres">
      <dgm:prSet presAssocID="{6939BD43-B4BB-4B1A-BE48-2EFFD8DB8631}" presName="LShape" presStyleLbl="alignNode1" presStyleIdx="4" presStyleCnt="5"/>
      <dgm:spPr/>
    </dgm:pt>
    <dgm:pt modelId="{3701832D-805E-490E-BE5F-BADDEA26F614}" type="pres">
      <dgm:prSet presAssocID="{6939BD43-B4BB-4B1A-BE48-2EFFD8DB8631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CD38F2A-2F4F-4B83-BCCB-AC8EF752B0B1}" srcId="{840EF6A5-27AF-4147-844A-E8D95755ECE6}" destId="{6939BD43-B4BB-4B1A-BE48-2EFFD8DB8631}" srcOrd="2" destOrd="0" parTransId="{6B1B7507-27E5-4F3E-B22F-5D2CADD18689}" sibTransId="{4BEE4B0C-3CA7-407B-BE32-030C9698FBD5}"/>
    <dgm:cxn modelId="{7A3D4A1D-9A28-4CA5-94E1-97FBEF5B1159}" srcId="{840EF6A5-27AF-4147-844A-E8D95755ECE6}" destId="{40A34412-8622-4B2A-9925-7146466DB248}" srcOrd="0" destOrd="0" parTransId="{73A8730F-96F0-44F3-B0EC-172630B1F769}" sibTransId="{C4A36472-F7D4-43FB-97DC-5FE553463B10}"/>
    <dgm:cxn modelId="{3E7F6116-75CE-43ED-BACE-4AA1A978C917}" type="presOf" srcId="{40A34412-8622-4B2A-9925-7146466DB248}" destId="{05A7DADC-07B3-47ED-AF75-66D1EC70E0E1}" srcOrd="0" destOrd="0" presId="urn:microsoft.com/office/officeart/2009/3/layout/StepUpProcess"/>
    <dgm:cxn modelId="{C53A7DEB-453D-430B-AC1D-AFE2F40E35CF}" srcId="{840EF6A5-27AF-4147-844A-E8D95755ECE6}" destId="{F1E7614E-2D14-4D43-86A2-ED7187BE371D}" srcOrd="1" destOrd="0" parTransId="{816AD71A-EC49-4D10-A2E3-212917146FA3}" sibTransId="{63B3A552-5B95-462F-BBC9-9C5DE662C63F}"/>
    <dgm:cxn modelId="{39BD0CAD-06B7-4C38-8771-E7FE0A514467}" type="presOf" srcId="{840EF6A5-27AF-4147-844A-E8D95755ECE6}" destId="{66F2C28D-3FE7-4292-8DE0-2F7DA9D0C2BC}" srcOrd="0" destOrd="0" presId="urn:microsoft.com/office/officeart/2009/3/layout/StepUpProcess"/>
    <dgm:cxn modelId="{A3D05066-BAB3-4E73-BBF3-F8D1129B8027}" type="presOf" srcId="{F1E7614E-2D14-4D43-86A2-ED7187BE371D}" destId="{30451EE6-BE2A-4B59-B412-4069AA3D52F1}" srcOrd="0" destOrd="0" presId="urn:microsoft.com/office/officeart/2009/3/layout/StepUpProcess"/>
    <dgm:cxn modelId="{D35366AF-6A92-4800-B1C9-D4AE98D7B633}" type="presOf" srcId="{6939BD43-B4BB-4B1A-BE48-2EFFD8DB8631}" destId="{3701832D-805E-490E-BE5F-BADDEA26F614}" srcOrd="0" destOrd="0" presId="urn:microsoft.com/office/officeart/2009/3/layout/StepUpProcess"/>
    <dgm:cxn modelId="{AF4F31AA-0D69-4EB9-998E-013BA269522F}" type="presParOf" srcId="{66F2C28D-3FE7-4292-8DE0-2F7DA9D0C2BC}" destId="{D3182B1A-3B9B-4700-9DCD-617EBB800586}" srcOrd="0" destOrd="0" presId="urn:microsoft.com/office/officeart/2009/3/layout/StepUpProcess"/>
    <dgm:cxn modelId="{3496EFCE-1579-4580-A2C7-0598E3658712}" type="presParOf" srcId="{D3182B1A-3B9B-4700-9DCD-617EBB800586}" destId="{2E3E3982-6206-47A9-A3A6-324EA5323EF4}" srcOrd="0" destOrd="0" presId="urn:microsoft.com/office/officeart/2009/3/layout/StepUpProcess"/>
    <dgm:cxn modelId="{FAE2EE67-1B4D-4BA6-9A88-FEAD9370D304}" type="presParOf" srcId="{D3182B1A-3B9B-4700-9DCD-617EBB800586}" destId="{05A7DADC-07B3-47ED-AF75-66D1EC70E0E1}" srcOrd="1" destOrd="0" presId="urn:microsoft.com/office/officeart/2009/3/layout/StepUpProcess"/>
    <dgm:cxn modelId="{9F41B61D-C8BB-449C-97ED-9042E2F0065D}" type="presParOf" srcId="{D3182B1A-3B9B-4700-9DCD-617EBB800586}" destId="{BCCF6593-C804-4276-87F3-90B555BB4B7D}" srcOrd="2" destOrd="0" presId="urn:microsoft.com/office/officeart/2009/3/layout/StepUpProcess"/>
    <dgm:cxn modelId="{102622C4-597E-474D-BB1E-CABD11C9A6D0}" type="presParOf" srcId="{66F2C28D-3FE7-4292-8DE0-2F7DA9D0C2BC}" destId="{6FF86936-B9B8-42F9-8D9B-63C3E41C5C9C}" srcOrd="1" destOrd="0" presId="urn:microsoft.com/office/officeart/2009/3/layout/StepUpProcess"/>
    <dgm:cxn modelId="{0F930516-7B09-41BA-9303-18DDC40FC317}" type="presParOf" srcId="{6FF86936-B9B8-42F9-8D9B-63C3E41C5C9C}" destId="{D08D9759-3601-444A-9360-2CAEC89AFF48}" srcOrd="0" destOrd="0" presId="urn:microsoft.com/office/officeart/2009/3/layout/StepUpProcess"/>
    <dgm:cxn modelId="{5872CECF-63A8-4C39-8FAD-30CA6019AF80}" type="presParOf" srcId="{66F2C28D-3FE7-4292-8DE0-2F7DA9D0C2BC}" destId="{107737E7-97A0-4994-B768-C737685AA99E}" srcOrd="2" destOrd="0" presId="urn:microsoft.com/office/officeart/2009/3/layout/StepUpProcess"/>
    <dgm:cxn modelId="{7E6A6AC4-BF6F-440C-9E34-275E0576B422}" type="presParOf" srcId="{107737E7-97A0-4994-B768-C737685AA99E}" destId="{6091B5FC-48EC-442A-855D-FB2788BE1B9F}" srcOrd="0" destOrd="0" presId="urn:microsoft.com/office/officeart/2009/3/layout/StepUpProcess"/>
    <dgm:cxn modelId="{3D3B318F-895A-4DF8-B387-D761A1E0ED4C}" type="presParOf" srcId="{107737E7-97A0-4994-B768-C737685AA99E}" destId="{30451EE6-BE2A-4B59-B412-4069AA3D52F1}" srcOrd="1" destOrd="0" presId="urn:microsoft.com/office/officeart/2009/3/layout/StepUpProcess"/>
    <dgm:cxn modelId="{8B2FDC49-6025-4BCE-B706-A444801ED4F2}" type="presParOf" srcId="{107737E7-97A0-4994-B768-C737685AA99E}" destId="{71D45DDE-75A8-4E90-95A5-AA7175346C81}" srcOrd="2" destOrd="0" presId="urn:microsoft.com/office/officeart/2009/3/layout/StepUpProcess"/>
    <dgm:cxn modelId="{C81950D1-6E5F-49C9-888C-31DE5DABB2A8}" type="presParOf" srcId="{66F2C28D-3FE7-4292-8DE0-2F7DA9D0C2BC}" destId="{0DEE12A9-D965-4DAA-A1CB-3B7D4807835D}" srcOrd="3" destOrd="0" presId="urn:microsoft.com/office/officeart/2009/3/layout/StepUpProcess"/>
    <dgm:cxn modelId="{D1AA8AAA-BFD6-46B8-B867-9F97CC69952A}" type="presParOf" srcId="{0DEE12A9-D965-4DAA-A1CB-3B7D4807835D}" destId="{D3EC824F-380B-4793-8A5F-5840225A59FC}" srcOrd="0" destOrd="0" presId="urn:microsoft.com/office/officeart/2009/3/layout/StepUpProcess"/>
    <dgm:cxn modelId="{7C8439B2-E7EA-4FEE-A147-A591960B3BEB}" type="presParOf" srcId="{66F2C28D-3FE7-4292-8DE0-2F7DA9D0C2BC}" destId="{FE9F1172-8FEF-4862-A3EB-0F84010AB0B9}" srcOrd="4" destOrd="0" presId="urn:microsoft.com/office/officeart/2009/3/layout/StepUpProcess"/>
    <dgm:cxn modelId="{332E07E8-2C86-48EF-93BB-E90D0036FDEB}" type="presParOf" srcId="{FE9F1172-8FEF-4862-A3EB-0F84010AB0B9}" destId="{2F7E8123-F9C5-44B7-B165-CA0C93EB2B5B}" srcOrd="0" destOrd="0" presId="urn:microsoft.com/office/officeart/2009/3/layout/StepUpProcess"/>
    <dgm:cxn modelId="{19FBD389-5B86-43DE-B903-1C41DE2C15A3}" type="presParOf" srcId="{FE9F1172-8FEF-4862-A3EB-0F84010AB0B9}" destId="{3701832D-805E-490E-BE5F-BADDEA26F614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EE2C4F-D62C-4987-8604-F3621A6CEBF0}" type="doc">
      <dgm:prSet loTypeId="urn:microsoft.com/office/officeart/2008/layout/PictureStrips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4223F49-CB5D-4A4D-B458-B68AA41675F9}">
      <dgm:prSet phldrT="[Texto]"/>
      <dgm:spPr/>
      <dgm:t>
        <a:bodyPr/>
        <a:lstStyle/>
        <a:p>
          <a:r>
            <a:rPr lang="es-ES" dirty="0" smtClean="0"/>
            <a:t>Producción de ciencia, tecnología y conocimiento práctico</a:t>
          </a:r>
          <a:endParaRPr lang="es-ES" dirty="0"/>
        </a:p>
      </dgm:t>
    </dgm:pt>
    <dgm:pt modelId="{FD65EB43-7D2A-4873-B1FC-624F6DA542E1}" type="parTrans" cxnId="{CEE16E34-7309-45AF-AC6C-8C20AE603B84}">
      <dgm:prSet/>
      <dgm:spPr/>
      <dgm:t>
        <a:bodyPr/>
        <a:lstStyle/>
        <a:p>
          <a:endParaRPr lang="es-ES"/>
        </a:p>
      </dgm:t>
    </dgm:pt>
    <dgm:pt modelId="{1251F0C7-1F0D-46DF-BCEB-5665F2C7A410}" type="sibTrans" cxnId="{CEE16E34-7309-45AF-AC6C-8C20AE603B84}">
      <dgm:prSet/>
      <dgm:spPr/>
      <dgm:t>
        <a:bodyPr/>
        <a:lstStyle/>
        <a:p>
          <a:endParaRPr lang="es-ES"/>
        </a:p>
      </dgm:t>
    </dgm:pt>
    <dgm:pt modelId="{F1038A4B-B012-4C21-A866-AEBBBBD26B68}">
      <dgm:prSet phldrT="[Texto]"/>
      <dgm:spPr/>
      <dgm:t>
        <a:bodyPr/>
        <a:lstStyle/>
        <a:p>
          <a:r>
            <a:rPr lang="es-ES" dirty="0" smtClean="0"/>
            <a:t>Capacidad para transferir conocimientos con miras a superar la realidad y evolucionar hacia nuevas y mejores formas de vida </a:t>
          </a:r>
          <a:endParaRPr lang="es-ES" dirty="0"/>
        </a:p>
      </dgm:t>
    </dgm:pt>
    <dgm:pt modelId="{AE98A91B-000E-41DF-8578-DBE87F3B79F0}" type="parTrans" cxnId="{5F4E8DAB-04DA-4A69-A8B0-77728B0CEDC7}">
      <dgm:prSet/>
      <dgm:spPr/>
      <dgm:t>
        <a:bodyPr/>
        <a:lstStyle/>
        <a:p>
          <a:endParaRPr lang="es-ES"/>
        </a:p>
      </dgm:t>
    </dgm:pt>
    <dgm:pt modelId="{51CAC792-E045-479A-847C-697DF0A214C7}" type="sibTrans" cxnId="{5F4E8DAB-04DA-4A69-A8B0-77728B0CEDC7}">
      <dgm:prSet/>
      <dgm:spPr/>
      <dgm:t>
        <a:bodyPr/>
        <a:lstStyle/>
        <a:p>
          <a:endParaRPr lang="es-ES"/>
        </a:p>
      </dgm:t>
    </dgm:pt>
    <dgm:pt modelId="{C0A9F092-B892-4BF0-A24A-AA1895DDA3F9}">
      <dgm:prSet phldrT="[Texto]"/>
      <dgm:spPr/>
      <dgm:t>
        <a:bodyPr/>
        <a:lstStyle/>
        <a:p>
          <a:r>
            <a:rPr lang="es-ES" dirty="0" smtClean="0"/>
            <a:t>Generación de conocimiento pertinente que aborde problemas globales y singulares, superando la fragmentación disciplinar.</a:t>
          </a:r>
          <a:endParaRPr lang="es-ES" dirty="0"/>
        </a:p>
      </dgm:t>
    </dgm:pt>
    <dgm:pt modelId="{82717388-6A0E-4260-8866-B217890109B9}" type="parTrans" cxnId="{C4DB4AC0-A6B8-482D-BBDD-C68E697B16BE}">
      <dgm:prSet/>
      <dgm:spPr/>
      <dgm:t>
        <a:bodyPr/>
        <a:lstStyle/>
        <a:p>
          <a:endParaRPr lang="es-ES"/>
        </a:p>
      </dgm:t>
    </dgm:pt>
    <dgm:pt modelId="{DD722DB6-05B9-421D-B0D6-12C8110B4EBA}" type="sibTrans" cxnId="{C4DB4AC0-A6B8-482D-BBDD-C68E697B16BE}">
      <dgm:prSet/>
      <dgm:spPr/>
      <dgm:t>
        <a:bodyPr/>
        <a:lstStyle/>
        <a:p>
          <a:endParaRPr lang="es-ES"/>
        </a:p>
      </dgm:t>
    </dgm:pt>
    <dgm:pt modelId="{49AFC47D-1B69-4997-8231-7B6A8B3C1098}">
      <dgm:prSet/>
      <dgm:spPr/>
      <dgm:t>
        <a:bodyPr/>
        <a:lstStyle/>
        <a:p>
          <a:r>
            <a:rPr lang="es-ES" smtClean="0"/>
            <a:t>El abordaje de objetos de estudio en sus contextos, complejidades, interrelaciones e influencias recíprocas.</a:t>
          </a:r>
          <a:endParaRPr lang="es-ES"/>
        </a:p>
      </dgm:t>
    </dgm:pt>
    <dgm:pt modelId="{3DAB2ECD-BDE8-48F7-8CDD-CDF0F13BF649}" type="parTrans" cxnId="{4EE03032-200D-41D8-96EF-5061892DE8A4}">
      <dgm:prSet/>
      <dgm:spPr/>
      <dgm:t>
        <a:bodyPr/>
        <a:lstStyle/>
        <a:p>
          <a:endParaRPr lang="es-ES"/>
        </a:p>
      </dgm:t>
    </dgm:pt>
    <dgm:pt modelId="{3D5D4C0E-712D-40DF-9C80-3B442FE059AA}" type="sibTrans" cxnId="{4EE03032-200D-41D8-96EF-5061892DE8A4}">
      <dgm:prSet/>
      <dgm:spPr/>
      <dgm:t>
        <a:bodyPr/>
        <a:lstStyle/>
        <a:p>
          <a:endParaRPr lang="es-ES"/>
        </a:p>
      </dgm:t>
    </dgm:pt>
    <dgm:pt modelId="{27B0C70B-E59D-4180-B06F-AE58ED501D3D}" type="pres">
      <dgm:prSet presAssocID="{D2EE2C4F-D62C-4987-8604-F3621A6CEBF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6DB70FD-25B2-4316-B0A4-CFDD649335C9}" type="pres">
      <dgm:prSet presAssocID="{54223F49-CB5D-4A4D-B458-B68AA41675F9}" presName="composite" presStyleCnt="0"/>
      <dgm:spPr/>
    </dgm:pt>
    <dgm:pt modelId="{12CBB51E-1FBF-4D20-A01C-230E71F55F12}" type="pres">
      <dgm:prSet presAssocID="{54223F49-CB5D-4A4D-B458-B68AA41675F9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846983-C39D-4D47-9459-DCA1500C04DA}" type="pres">
      <dgm:prSet presAssocID="{54223F49-CB5D-4A4D-B458-B68AA41675F9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B689C0A3-F6F6-406F-B04E-1A490425157D}" type="pres">
      <dgm:prSet presAssocID="{1251F0C7-1F0D-46DF-BCEB-5665F2C7A410}" presName="sibTrans" presStyleCnt="0"/>
      <dgm:spPr/>
    </dgm:pt>
    <dgm:pt modelId="{A6792669-F549-4F53-BCDD-DF947BA036B6}" type="pres">
      <dgm:prSet presAssocID="{F1038A4B-B012-4C21-A866-AEBBBBD26B68}" presName="composite" presStyleCnt="0"/>
      <dgm:spPr/>
    </dgm:pt>
    <dgm:pt modelId="{F5D8482E-A4BE-4CE6-BAD2-839B66344E00}" type="pres">
      <dgm:prSet presAssocID="{F1038A4B-B012-4C21-A866-AEBBBBD26B68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3723AD-FD39-4B90-BADC-4BD1F3E3D89C}" type="pres">
      <dgm:prSet presAssocID="{F1038A4B-B012-4C21-A866-AEBBBBD26B68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3000" r="-53000"/>
          </a:stretch>
        </a:blipFill>
      </dgm:spPr>
    </dgm:pt>
    <dgm:pt modelId="{FA1E26DE-D36F-4C8B-860A-1057F393A069}" type="pres">
      <dgm:prSet presAssocID="{51CAC792-E045-479A-847C-697DF0A214C7}" presName="sibTrans" presStyleCnt="0"/>
      <dgm:spPr/>
    </dgm:pt>
    <dgm:pt modelId="{8F02BFFB-19D5-42FF-A97C-F9B3CD5C6831}" type="pres">
      <dgm:prSet presAssocID="{C0A9F092-B892-4BF0-A24A-AA1895DDA3F9}" presName="composite" presStyleCnt="0"/>
      <dgm:spPr/>
    </dgm:pt>
    <dgm:pt modelId="{18689FC6-CCA8-487C-BFB2-4F40F2CE0E17}" type="pres">
      <dgm:prSet presAssocID="{C0A9F092-B892-4BF0-A24A-AA1895DDA3F9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120184-7D80-4BCD-B2CD-930D2E47050B}" type="pres">
      <dgm:prSet presAssocID="{C0A9F092-B892-4BF0-A24A-AA1895DDA3F9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</dgm:spPr>
    </dgm:pt>
    <dgm:pt modelId="{7655ADAB-7A71-416C-A68D-DC70EBDC9DAB}" type="pres">
      <dgm:prSet presAssocID="{DD722DB6-05B9-421D-B0D6-12C8110B4EBA}" presName="sibTrans" presStyleCnt="0"/>
      <dgm:spPr/>
    </dgm:pt>
    <dgm:pt modelId="{2E7FA100-E18B-4486-A07E-1FBA7374F37C}" type="pres">
      <dgm:prSet presAssocID="{49AFC47D-1B69-4997-8231-7B6A8B3C1098}" presName="composite" presStyleCnt="0"/>
      <dgm:spPr/>
    </dgm:pt>
    <dgm:pt modelId="{1D01364C-BD3D-4613-968D-69D5CF26E97F}" type="pres">
      <dgm:prSet presAssocID="{49AFC47D-1B69-4997-8231-7B6A8B3C1098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26CA32-A134-4724-ACA6-2FC1C397E757}" type="pres">
      <dgm:prSet presAssocID="{49AFC47D-1B69-4997-8231-7B6A8B3C1098}" presName="rect2" presStyleLbl="fgImgPlace1" presStyleIdx="3" presStyleCnt="4" custLinFactNeighborY="379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5F4E8DAB-04DA-4A69-A8B0-77728B0CEDC7}" srcId="{D2EE2C4F-D62C-4987-8604-F3621A6CEBF0}" destId="{F1038A4B-B012-4C21-A866-AEBBBBD26B68}" srcOrd="1" destOrd="0" parTransId="{AE98A91B-000E-41DF-8578-DBE87F3B79F0}" sibTransId="{51CAC792-E045-479A-847C-697DF0A214C7}"/>
    <dgm:cxn modelId="{4EE03032-200D-41D8-96EF-5061892DE8A4}" srcId="{D2EE2C4F-D62C-4987-8604-F3621A6CEBF0}" destId="{49AFC47D-1B69-4997-8231-7B6A8B3C1098}" srcOrd="3" destOrd="0" parTransId="{3DAB2ECD-BDE8-48F7-8CDD-CDF0F13BF649}" sibTransId="{3D5D4C0E-712D-40DF-9C80-3B442FE059AA}"/>
    <dgm:cxn modelId="{53BE6E11-27C2-4816-8B6F-FB414FBDF02F}" type="presOf" srcId="{C0A9F092-B892-4BF0-A24A-AA1895DDA3F9}" destId="{18689FC6-CCA8-487C-BFB2-4F40F2CE0E17}" srcOrd="0" destOrd="0" presId="urn:microsoft.com/office/officeart/2008/layout/PictureStrips"/>
    <dgm:cxn modelId="{D0E8A7E8-A9B7-4023-AF62-9C0097A5CADD}" type="presOf" srcId="{F1038A4B-B012-4C21-A866-AEBBBBD26B68}" destId="{F5D8482E-A4BE-4CE6-BAD2-839B66344E00}" srcOrd="0" destOrd="0" presId="urn:microsoft.com/office/officeart/2008/layout/PictureStrips"/>
    <dgm:cxn modelId="{81ABF9E1-CA72-4547-AFBB-9B8498FD442C}" type="presOf" srcId="{49AFC47D-1B69-4997-8231-7B6A8B3C1098}" destId="{1D01364C-BD3D-4613-968D-69D5CF26E97F}" srcOrd="0" destOrd="0" presId="urn:microsoft.com/office/officeart/2008/layout/PictureStrips"/>
    <dgm:cxn modelId="{DE091B0C-6D68-4D46-9E31-3A95778A12AE}" type="presOf" srcId="{54223F49-CB5D-4A4D-B458-B68AA41675F9}" destId="{12CBB51E-1FBF-4D20-A01C-230E71F55F12}" srcOrd="0" destOrd="0" presId="urn:microsoft.com/office/officeart/2008/layout/PictureStrips"/>
    <dgm:cxn modelId="{F7891B06-7FA7-47D2-A4CC-30995E948833}" type="presOf" srcId="{D2EE2C4F-D62C-4987-8604-F3621A6CEBF0}" destId="{27B0C70B-E59D-4180-B06F-AE58ED501D3D}" srcOrd="0" destOrd="0" presId="urn:microsoft.com/office/officeart/2008/layout/PictureStrips"/>
    <dgm:cxn modelId="{CEE16E34-7309-45AF-AC6C-8C20AE603B84}" srcId="{D2EE2C4F-D62C-4987-8604-F3621A6CEBF0}" destId="{54223F49-CB5D-4A4D-B458-B68AA41675F9}" srcOrd="0" destOrd="0" parTransId="{FD65EB43-7D2A-4873-B1FC-624F6DA542E1}" sibTransId="{1251F0C7-1F0D-46DF-BCEB-5665F2C7A410}"/>
    <dgm:cxn modelId="{C4DB4AC0-A6B8-482D-BBDD-C68E697B16BE}" srcId="{D2EE2C4F-D62C-4987-8604-F3621A6CEBF0}" destId="{C0A9F092-B892-4BF0-A24A-AA1895DDA3F9}" srcOrd="2" destOrd="0" parTransId="{82717388-6A0E-4260-8866-B217890109B9}" sibTransId="{DD722DB6-05B9-421D-B0D6-12C8110B4EBA}"/>
    <dgm:cxn modelId="{38A6F4B2-036F-4349-AC57-25977ACE2256}" type="presParOf" srcId="{27B0C70B-E59D-4180-B06F-AE58ED501D3D}" destId="{66DB70FD-25B2-4316-B0A4-CFDD649335C9}" srcOrd="0" destOrd="0" presId="urn:microsoft.com/office/officeart/2008/layout/PictureStrips"/>
    <dgm:cxn modelId="{7AE18C1B-D9FC-4584-A37A-1E550C07F740}" type="presParOf" srcId="{66DB70FD-25B2-4316-B0A4-CFDD649335C9}" destId="{12CBB51E-1FBF-4D20-A01C-230E71F55F12}" srcOrd="0" destOrd="0" presId="urn:microsoft.com/office/officeart/2008/layout/PictureStrips"/>
    <dgm:cxn modelId="{6E46EFE6-A30F-444D-B7E5-00B33CFEC63C}" type="presParOf" srcId="{66DB70FD-25B2-4316-B0A4-CFDD649335C9}" destId="{7A846983-C39D-4D47-9459-DCA1500C04DA}" srcOrd="1" destOrd="0" presId="urn:microsoft.com/office/officeart/2008/layout/PictureStrips"/>
    <dgm:cxn modelId="{0189077E-EF18-428A-9D68-EAB313D4D119}" type="presParOf" srcId="{27B0C70B-E59D-4180-B06F-AE58ED501D3D}" destId="{B689C0A3-F6F6-406F-B04E-1A490425157D}" srcOrd="1" destOrd="0" presId="urn:microsoft.com/office/officeart/2008/layout/PictureStrips"/>
    <dgm:cxn modelId="{D647E4BC-DC87-4010-9A37-141B89D2D8D2}" type="presParOf" srcId="{27B0C70B-E59D-4180-B06F-AE58ED501D3D}" destId="{A6792669-F549-4F53-BCDD-DF947BA036B6}" srcOrd="2" destOrd="0" presId="urn:microsoft.com/office/officeart/2008/layout/PictureStrips"/>
    <dgm:cxn modelId="{E9729F20-95DF-44BE-BD67-D33B2A3A8A40}" type="presParOf" srcId="{A6792669-F549-4F53-BCDD-DF947BA036B6}" destId="{F5D8482E-A4BE-4CE6-BAD2-839B66344E00}" srcOrd="0" destOrd="0" presId="urn:microsoft.com/office/officeart/2008/layout/PictureStrips"/>
    <dgm:cxn modelId="{67656DB7-0475-4565-96F7-FBB99255358E}" type="presParOf" srcId="{A6792669-F549-4F53-BCDD-DF947BA036B6}" destId="{DF3723AD-FD39-4B90-BADC-4BD1F3E3D89C}" srcOrd="1" destOrd="0" presId="urn:microsoft.com/office/officeart/2008/layout/PictureStrips"/>
    <dgm:cxn modelId="{EBB031DA-E7E2-492D-926C-DB70B3290EEB}" type="presParOf" srcId="{27B0C70B-E59D-4180-B06F-AE58ED501D3D}" destId="{FA1E26DE-D36F-4C8B-860A-1057F393A069}" srcOrd="3" destOrd="0" presId="urn:microsoft.com/office/officeart/2008/layout/PictureStrips"/>
    <dgm:cxn modelId="{6F6C0A24-2E4B-48B4-985B-A4C16FD152DE}" type="presParOf" srcId="{27B0C70B-E59D-4180-B06F-AE58ED501D3D}" destId="{8F02BFFB-19D5-42FF-A97C-F9B3CD5C6831}" srcOrd="4" destOrd="0" presId="urn:microsoft.com/office/officeart/2008/layout/PictureStrips"/>
    <dgm:cxn modelId="{37FDCCD4-DAB7-4637-B2D7-CBFDB4BC99B3}" type="presParOf" srcId="{8F02BFFB-19D5-42FF-A97C-F9B3CD5C6831}" destId="{18689FC6-CCA8-487C-BFB2-4F40F2CE0E17}" srcOrd="0" destOrd="0" presId="urn:microsoft.com/office/officeart/2008/layout/PictureStrips"/>
    <dgm:cxn modelId="{AF08B6E0-509B-43D3-91AC-8DEA06AE8CC3}" type="presParOf" srcId="{8F02BFFB-19D5-42FF-A97C-F9B3CD5C6831}" destId="{A3120184-7D80-4BCD-B2CD-930D2E47050B}" srcOrd="1" destOrd="0" presId="urn:microsoft.com/office/officeart/2008/layout/PictureStrips"/>
    <dgm:cxn modelId="{484C9250-8754-4EA7-9ECB-EBF69DA46A47}" type="presParOf" srcId="{27B0C70B-E59D-4180-B06F-AE58ED501D3D}" destId="{7655ADAB-7A71-416C-A68D-DC70EBDC9DAB}" srcOrd="5" destOrd="0" presId="urn:microsoft.com/office/officeart/2008/layout/PictureStrips"/>
    <dgm:cxn modelId="{0C995325-4F2A-469B-93CE-390857234491}" type="presParOf" srcId="{27B0C70B-E59D-4180-B06F-AE58ED501D3D}" destId="{2E7FA100-E18B-4486-A07E-1FBA7374F37C}" srcOrd="6" destOrd="0" presId="urn:microsoft.com/office/officeart/2008/layout/PictureStrips"/>
    <dgm:cxn modelId="{A252685F-7D09-4C59-8FA5-37611B9C8766}" type="presParOf" srcId="{2E7FA100-E18B-4486-A07E-1FBA7374F37C}" destId="{1D01364C-BD3D-4613-968D-69D5CF26E97F}" srcOrd="0" destOrd="0" presId="urn:microsoft.com/office/officeart/2008/layout/PictureStrips"/>
    <dgm:cxn modelId="{17CCACAE-016F-4D5D-AF82-56524F69B537}" type="presParOf" srcId="{2E7FA100-E18B-4486-A07E-1FBA7374F37C}" destId="{4F26CA32-A134-4724-ACA6-2FC1C397E75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445F2E-B264-4A3C-A6EE-37C0F0A8C5C9}" type="doc">
      <dgm:prSet loTypeId="urn:microsoft.com/office/officeart/2005/8/layout/pyramid2" loCatId="list" qsTypeId="urn:microsoft.com/office/officeart/2005/8/quickstyle/simple2" qsCatId="simple" csTypeId="urn:microsoft.com/office/officeart/2005/8/colors/colorful5" csCatId="colorful" phldr="1"/>
      <dgm:spPr/>
    </dgm:pt>
    <dgm:pt modelId="{4538A566-DE28-4898-9FAF-AE8AA42D49CD}">
      <dgm:prSet phldrT="[Texto]"/>
      <dgm:spPr/>
      <dgm:t>
        <a:bodyPr/>
        <a:lstStyle/>
        <a:p>
          <a:r>
            <a:rPr lang="es-EC" dirty="0" smtClean="0"/>
            <a:t>La investigación para la innovación tecnológica y social </a:t>
          </a:r>
          <a:endParaRPr lang="es-ES" dirty="0"/>
        </a:p>
      </dgm:t>
    </dgm:pt>
    <dgm:pt modelId="{2F31B446-ECF7-4C86-8E8D-A4EDCB1244FE}" type="parTrans" cxnId="{B3E7184B-18D1-4872-BD3D-2266D4460CDD}">
      <dgm:prSet/>
      <dgm:spPr/>
      <dgm:t>
        <a:bodyPr/>
        <a:lstStyle/>
        <a:p>
          <a:endParaRPr lang="es-ES"/>
        </a:p>
      </dgm:t>
    </dgm:pt>
    <dgm:pt modelId="{C4724602-C00B-480D-87BF-D6CDDB597DA3}" type="sibTrans" cxnId="{B3E7184B-18D1-4872-BD3D-2266D4460CDD}">
      <dgm:prSet/>
      <dgm:spPr/>
      <dgm:t>
        <a:bodyPr/>
        <a:lstStyle/>
        <a:p>
          <a:endParaRPr lang="es-ES"/>
        </a:p>
      </dgm:t>
    </dgm:pt>
    <dgm:pt modelId="{1FF24217-DB76-45A5-AE15-490577A1A8DC}">
      <dgm:prSet phldrT="[Texto]"/>
      <dgm:spPr/>
      <dgm:t>
        <a:bodyPr/>
        <a:lstStyle/>
        <a:p>
          <a:r>
            <a:rPr lang="es-EC" dirty="0" smtClean="0"/>
            <a:t>La formación en contextos de investigación y aplicación de los aprendizajes</a:t>
          </a:r>
          <a:endParaRPr lang="es-ES" dirty="0"/>
        </a:p>
      </dgm:t>
    </dgm:pt>
    <dgm:pt modelId="{FAE076E6-680D-4437-8A87-89F7F655E285}" type="parTrans" cxnId="{6DE52963-6F3B-4987-B3E9-A0A81E1BAA88}">
      <dgm:prSet/>
      <dgm:spPr/>
      <dgm:t>
        <a:bodyPr/>
        <a:lstStyle/>
        <a:p>
          <a:endParaRPr lang="es-ES"/>
        </a:p>
      </dgm:t>
    </dgm:pt>
    <dgm:pt modelId="{1B7D3B87-9533-4B3A-9A3B-DB8380AAE36D}" type="sibTrans" cxnId="{6DE52963-6F3B-4987-B3E9-A0A81E1BAA88}">
      <dgm:prSet/>
      <dgm:spPr/>
      <dgm:t>
        <a:bodyPr/>
        <a:lstStyle/>
        <a:p>
          <a:endParaRPr lang="es-ES"/>
        </a:p>
      </dgm:t>
    </dgm:pt>
    <dgm:pt modelId="{4E677CC2-4FFD-484C-B21C-E4BC52C2EC51}">
      <dgm:prSet phldrT="[Texto]"/>
      <dgm:spPr/>
      <dgm:t>
        <a:bodyPr/>
        <a:lstStyle/>
        <a:p>
          <a:r>
            <a:rPr lang="es-EC" dirty="0" smtClean="0"/>
            <a:t>La gestión del conocimiento en  red con trayectorias de cooperación e internacionalización</a:t>
          </a:r>
          <a:endParaRPr lang="es-ES" dirty="0"/>
        </a:p>
      </dgm:t>
    </dgm:pt>
    <dgm:pt modelId="{FBC771C6-59F5-4D43-B681-95CDD5E75FEE}" type="parTrans" cxnId="{F14BC40C-72E7-4EA5-B740-5423FCB70A99}">
      <dgm:prSet/>
      <dgm:spPr/>
      <dgm:t>
        <a:bodyPr/>
        <a:lstStyle/>
        <a:p>
          <a:endParaRPr lang="es-ES"/>
        </a:p>
      </dgm:t>
    </dgm:pt>
    <dgm:pt modelId="{C72D7384-B61F-486A-86CD-1EA15D861E47}" type="sibTrans" cxnId="{F14BC40C-72E7-4EA5-B740-5423FCB70A99}">
      <dgm:prSet/>
      <dgm:spPr/>
      <dgm:t>
        <a:bodyPr/>
        <a:lstStyle/>
        <a:p>
          <a:endParaRPr lang="es-ES"/>
        </a:p>
      </dgm:t>
    </dgm:pt>
    <dgm:pt modelId="{F66026C8-7044-4C0D-94CE-16D0FE7CFC2D}" type="pres">
      <dgm:prSet presAssocID="{94445F2E-B264-4A3C-A6EE-37C0F0A8C5C9}" presName="compositeShape" presStyleCnt="0">
        <dgm:presLayoutVars>
          <dgm:dir/>
          <dgm:resizeHandles/>
        </dgm:presLayoutVars>
      </dgm:prSet>
      <dgm:spPr/>
    </dgm:pt>
    <dgm:pt modelId="{C95CF04A-2220-41EA-885B-606160776C74}" type="pres">
      <dgm:prSet presAssocID="{94445F2E-B264-4A3C-A6EE-37C0F0A8C5C9}" presName="pyramid" presStyleLbl="node1" presStyleIdx="0" presStyleCnt="1"/>
      <dgm:spPr/>
    </dgm:pt>
    <dgm:pt modelId="{65442EEC-DFB1-4DDA-A81A-EA2DBC9254D6}" type="pres">
      <dgm:prSet presAssocID="{94445F2E-B264-4A3C-A6EE-37C0F0A8C5C9}" presName="theList" presStyleCnt="0"/>
      <dgm:spPr/>
    </dgm:pt>
    <dgm:pt modelId="{60DD1938-E49E-4B15-887D-EA09CDDF92C0}" type="pres">
      <dgm:prSet presAssocID="{4538A566-DE28-4898-9FAF-AE8AA42D49CD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20CEBA-A4DD-4885-A64D-D517CDE1A50E}" type="pres">
      <dgm:prSet presAssocID="{4538A566-DE28-4898-9FAF-AE8AA42D49CD}" presName="aSpace" presStyleCnt="0"/>
      <dgm:spPr/>
    </dgm:pt>
    <dgm:pt modelId="{F4976C98-D78F-41C8-ADFE-A7CA22FEC97C}" type="pres">
      <dgm:prSet presAssocID="{1FF24217-DB76-45A5-AE15-490577A1A8DC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11C04B-971D-4647-8ABC-43CD826F50A4}" type="pres">
      <dgm:prSet presAssocID="{1FF24217-DB76-45A5-AE15-490577A1A8DC}" presName="aSpace" presStyleCnt="0"/>
      <dgm:spPr/>
    </dgm:pt>
    <dgm:pt modelId="{6019613A-36ED-4AC7-9ECB-31E33B41FE76}" type="pres">
      <dgm:prSet presAssocID="{4E677CC2-4FFD-484C-B21C-E4BC52C2EC51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AA03FB-A014-498C-A2DE-7FC3402C4836}" type="pres">
      <dgm:prSet presAssocID="{4E677CC2-4FFD-484C-B21C-E4BC52C2EC51}" presName="aSpace" presStyleCnt="0"/>
      <dgm:spPr/>
    </dgm:pt>
  </dgm:ptLst>
  <dgm:cxnLst>
    <dgm:cxn modelId="{BFFE8AEB-AB53-4390-91C6-0B2B43AEFB3B}" type="presOf" srcId="{94445F2E-B264-4A3C-A6EE-37C0F0A8C5C9}" destId="{F66026C8-7044-4C0D-94CE-16D0FE7CFC2D}" srcOrd="0" destOrd="0" presId="urn:microsoft.com/office/officeart/2005/8/layout/pyramid2"/>
    <dgm:cxn modelId="{F14BC40C-72E7-4EA5-B740-5423FCB70A99}" srcId="{94445F2E-B264-4A3C-A6EE-37C0F0A8C5C9}" destId="{4E677CC2-4FFD-484C-B21C-E4BC52C2EC51}" srcOrd="2" destOrd="0" parTransId="{FBC771C6-59F5-4D43-B681-95CDD5E75FEE}" sibTransId="{C72D7384-B61F-486A-86CD-1EA15D861E47}"/>
    <dgm:cxn modelId="{34082686-A5CE-4C96-99D5-CF764DD7F967}" type="presOf" srcId="{1FF24217-DB76-45A5-AE15-490577A1A8DC}" destId="{F4976C98-D78F-41C8-ADFE-A7CA22FEC97C}" srcOrd="0" destOrd="0" presId="urn:microsoft.com/office/officeart/2005/8/layout/pyramid2"/>
    <dgm:cxn modelId="{6DE52963-6F3B-4987-B3E9-A0A81E1BAA88}" srcId="{94445F2E-B264-4A3C-A6EE-37C0F0A8C5C9}" destId="{1FF24217-DB76-45A5-AE15-490577A1A8DC}" srcOrd="1" destOrd="0" parTransId="{FAE076E6-680D-4437-8A87-89F7F655E285}" sibTransId="{1B7D3B87-9533-4B3A-9A3B-DB8380AAE36D}"/>
    <dgm:cxn modelId="{75E9686F-F48D-4101-AEBC-A775F3B88002}" type="presOf" srcId="{4538A566-DE28-4898-9FAF-AE8AA42D49CD}" destId="{60DD1938-E49E-4B15-887D-EA09CDDF92C0}" srcOrd="0" destOrd="0" presId="urn:microsoft.com/office/officeart/2005/8/layout/pyramid2"/>
    <dgm:cxn modelId="{43EE1F95-E558-4493-A5DD-943873E75242}" type="presOf" srcId="{4E677CC2-4FFD-484C-B21C-E4BC52C2EC51}" destId="{6019613A-36ED-4AC7-9ECB-31E33B41FE76}" srcOrd="0" destOrd="0" presId="urn:microsoft.com/office/officeart/2005/8/layout/pyramid2"/>
    <dgm:cxn modelId="{B3E7184B-18D1-4872-BD3D-2266D4460CDD}" srcId="{94445F2E-B264-4A3C-A6EE-37C0F0A8C5C9}" destId="{4538A566-DE28-4898-9FAF-AE8AA42D49CD}" srcOrd="0" destOrd="0" parTransId="{2F31B446-ECF7-4C86-8E8D-A4EDCB1244FE}" sibTransId="{C4724602-C00B-480D-87BF-D6CDDB597DA3}"/>
    <dgm:cxn modelId="{F9D74365-E605-4B19-B050-68E3AD0E72FD}" type="presParOf" srcId="{F66026C8-7044-4C0D-94CE-16D0FE7CFC2D}" destId="{C95CF04A-2220-41EA-885B-606160776C74}" srcOrd="0" destOrd="0" presId="urn:microsoft.com/office/officeart/2005/8/layout/pyramid2"/>
    <dgm:cxn modelId="{0F7E16F2-5ABD-43A4-8A8B-C0CBFB468D81}" type="presParOf" srcId="{F66026C8-7044-4C0D-94CE-16D0FE7CFC2D}" destId="{65442EEC-DFB1-4DDA-A81A-EA2DBC9254D6}" srcOrd="1" destOrd="0" presId="urn:microsoft.com/office/officeart/2005/8/layout/pyramid2"/>
    <dgm:cxn modelId="{B0C131F7-ED81-4A5D-BE4D-41E0AA44FC31}" type="presParOf" srcId="{65442EEC-DFB1-4DDA-A81A-EA2DBC9254D6}" destId="{60DD1938-E49E-4B15-887D-EA09CDDF92C0}" srcOrd="0" destOrd="0" presId="urn:microsoft.com/office/officeart/2005/8/layout/pyramid2"/>
    <dgm:cxn modelId="{8C7A911B-32F3-4FF0-A1D3-54A7120698AD}" type="presParOf" srcId="{65442EEC-DFB1-4DDA-A81A-EA2DBC9254D6}" destId="{0020CEBA-A4DD-4885-A64D-D517CDE1A50E}" srcOrd="1" destOrd="0" presId="urn:microsoft.com/office/officeart/2005/8/layout/pyramid2"/>
    <dgm:cxn modelId="{AB80BD28-AEE8-40AD-AD6D-6B8DC45AB194}" type="presParOf" srcId="{65442EEC-DFB1-4DDA-A81A-EA2DBC9254D6}" destId="{F4976C98-D78F-41C8-ADFE-A7CA22FEC97C}" srcOrd="2" destOrd="0" presId="urn:microsoft.com/office/officeart/2005/8/layout/pyramid2"/>
    <dgm:cxn modelId="{3647C7D6-57EA-4BE9-B19C-A15D59C0F061}" type="presParOf" srcId="{65442EEC-DFB1-4DDA-A81A-EA2DBC9254D6}" destId="{4811C04B-971D-4647-8ABC-43CD826F50A4}" srcOrd="3" destOrd="0" presId="urn:microsoft.com/office/officeart/2005/8/layout/pyramid2"/>
    <dgm:cxn modelId="{3A5A12BE-6569-4839-BEC1-5FC1FF7F54CE}" type="presParOf" srcId="{65442EEC-DFB1-4DDA-A81A-EA2DBC9254D6}" destId="{6019613A-36ED-4AC7-9ECB-31E33B41FE76}" srcOrd="4" destOrd="0" presId="urn:microsoft.com/office/officeart/2005/8/layout/pyramid2"/>
    <dgm:cxn modelId="{4B5AED85-8DF2-4DDD-B6B8-DAFE9CCF74B3}" type="presParOf" srcId="{65442EEC-DFB1-4DDA-A81A-EA2DBC9254D6}" destId="{66AA03FB-A014-498C-A2DE-7FC3402C483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F0B1E-46E4-43C7-BBBA-8DCD9D97F221}">
      <dsp:nvSpPr>
        <dsp:cNvPr id="0" name=""/>
        <dsp:cNvSpPr/>
      </dsp:nvSpPr>
      <dsp:spPr>
        <a:xfrm>
          <a:off x="975449" y="1297069"/>
          <a:ext cx="6562910" cy="162776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576841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Oferta académica vigente de Cuarto</a:t>
          </a:r>
          <a:r>
            <a:rPr lang="es-ES" sz="3200" b="1" kern="1200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rPr>
            <a:t> nivel</a:t>
          </a:r>
          <a:endParaRPr lang="es-EC" sz="3200" kern="1200" dirty="0">
            <a:solidFill>
              <a:schemeClr val="bg1"/>
            </a:solidFill>
          </a:endParaRPr>
        </a:p>
      </dsp:txBody>
      <dsp:txXfrm>
        <a:off x="975449" y="1297069"/>
        <a:ext cx="6562910" cy="1627769"/>
      </dsp:txXfrm>
    </dsp:sp>
    <dsp:sp modelId="{15AB0EDB-E23A-43FC-B0A2-00E8E5700E2E}">
      <dsp:nvSpPr>
        <dsp:cNvPr id="0" name=""/>
        <dsp:cNvSpPr/>
      </dsp:nvSpPr>
      <dsp:spPr>
        <a:xfrm>
          <a:off x="221682" y="628083"/>
          <a:ext cx="1629609" cy="15343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2D17E-4C75-4DF6-85A3-388C3A6239EE}" type="datetimeFigureOut">
              <a:rPr lang="es-EC" smtClean="0"/>
              <a:t>19/03/2014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25EA8-5741-4AD0-828C-A4F7E33227E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0064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El</a:t>
            </a:r>
            <a:r>
              <a:rPr lang="es-EC" baseline="0" dirty="0" smtClean="0"/>
              <a:t> esquema y el orden de la parte de cuarto nivel tiene que ser igual a la grado.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29089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03173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12052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baseline="0" dirty="0" smtClean="0"/>
              <a:t>  </a:t>
            </a:r>
            <a:endParaRPr lang="es-EC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23307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60793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4896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94492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5568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25EA8-5741-4AD0-828C-A4F7E33227E7}" type="slidenum">
              <a:rPr lang="es-EC" smtClean="0"/>
              <a:t>14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41911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x-none" dirty="0" smtClean="0"/>
              <a:t>Haga clic para modificar el estilo de texto del patrón</a:t>
            </a:r>
          </a:p>
          <a:p>
            <a:pPr lvl="1"/>
            <a:r>
              <a:rPr lang="x-none" dirty="0" smtClean="0"/>
              <a:t>Segundo nivel</a:t>
            </a:r>
          </a:p>
          <a:p>
            <a:pPr lvl="2"/>
            <a:r>
              <a:rPr lang="x-none" dirty="0" smtClean="0"/>
              <a:t>Tercer nivel</a:t>
            </a:r>
          </a:p>
          <a:p>
            <a:pPr lvl="3"/>
            <a:r>
              <a:rPr lang="x-none" dirty="0" smtClean="0"/>
              <a:t>Cuarto nivel</a:t>
            </a:r>
          </a:p>
          <a:p>
            <a:pPr lvl="4"/>
            <a:r>
              <a:rPr lang="x-none" dirty="0" smtClean="0"/>
              <a:t>Quinto nivel</a:t>
            </a:r>
            <a:endParaRPr lang="es-ES_tradnl" dirty="0"/>
          </a:p>
        </p:txBody>
      </p:sp>
      <p:sp>
        <p:nvSpPr>
          <p:cNvPr id="4" name="Marcador de pie de página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_tradnl"/>
          </a:p>
        </p:txBody>
      </p:sp>
      <p:sp>
        <p:nvSpPr>
          <p:cNvPr id="9" name="Marcador de contenido 3"/>
          <p:cNvSpPr>
            <a:spLocks noGrp="1"/>
          </p:cNvSpPr>
          <p:nvPr>
            <p:ph sz="half" idx="12"/>
          </p:nvPr>
        </p:nvSpPr>
        <p:spPr>
          <a:xfrm>
            <a:off x="455612" y="1600200"/>
            <a:ext cx="4040188" cy="452596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Haga clic para modificar el estilo de texto del patrón</a:t>
            </a:r>
          </a:p>
          <a:p>
            <a:pPr lvl="1"/>
            <a:r>
              <a:rPr lang="x-none" dirty="0" smtClean="0"/>
              <a:t>Segundo nivel</a:t>
            </a:r>
          </a:p>
          <a:p>
            <a:pPr lvl="2"/>
            <a:r>
              <a:rPr lang="x-none" dirty="0" smtClean="0"/>
              <a:t>Tercer nivel</a:t>
            </a:r>
          </a:p>
          <a:p>
            <a:pPr lvl="3"/>
            <a:r>
              <a:rPr lang="x-none" dirty="0" smtClean="0"/>
              <a:t>Cuarto nivel</a:t>
            </a:r>
          </a:p>
          <a:p>
            <a:pPr lvl="4"/>
            <a:r>
              <a:rPr lang="x-none" dirty="0" smtClean="0"/>
              <a:t>Quinto nivel</a:t>
            </a:r>
            <a:endParaRPr lang="es-ES_tradnl" dirty="0"/>
          </a:p>
        </p:txBody>
      </p:sp>
      <p:sp>
        <p:nvSpPr>
          <p:cNvPr id="10" name="Marcador de contenido 3"/>
          <p:cNvSpPr>
            <a:spLocks noGrp="1"/>
          </p:cNvSpPr>
          <p:nvPr>
            <p:ph sz="half" idx="13"/>
          </p:nvPr>
        </p:nvSpPr>
        <p:spPr>
          <a:xfrm>
            <a:off x="4648200" y="1600200"/>
            <a:ext cx="4040188" cy="452596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Haga clic para modificar el estilo de texto del patrón</a:t>
            </a:r>
          </a:p>
          <a:p>
            <a:pPr lvl="1"/>
            <a:r>
              <a:rPr lang="x-none" dirty="0" smtClean="0"/>
              <a:t>Segundo nivel</a:t>
            </a:r>
          </a:p>
          <a:p>
            <a:pPr lvl="2"/>
            <a:r>
              <a:rPr lang="x-none" dirty="0" smtClean="0"/>
              <a:t>Tercer nivel</a:t>
            </a:r>
          </a:p>
          <a:p>
            <a:pPr lvl="3"/>
            <a:r>
              <a:rPr lang="x-none" dirty="0" smtClean="0"/>
              <a:t>Cuarto nivel</a:t>
            </a:r>
          </a:p>
          <a:p>
            <a:pPr lvl="4"/>
            <a:r>
              <a:rPr lang="x-none" dirty="0" smtClean="0"/>
              <a:t>Quinto nivel</a:t>
            </a:r>
            <a:endParaRPr lang="es-ES_tradnl" dirty="0"/>
          </a:p>
        </p:txBody>
      </p:sp>
      <p:sp>
        <p:nvSpPr>
          <p:cNvPr id="5" name="Marcador de pie de página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522287"/>
          </a:xfrm>
        </p:spPr>
        <p:txBody>
          <a:bodyPr anchor="b">
            <a:normAutofit/>
          </a:bodyPr>
          <a:lstStyle>
            <a:lvl1pPr marL="0" indent="0">
              <a:buNone/>
              <a:defRPr sz="1600" b="0" i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Haga clic para modificar el estilo de texto del patrón</a:t>
            </a:r>
          </a:p>
          <a:p>
            <a:pPr lvl="1"/>
            <a:r>
              <a:rPr lang="x-none" dirty="0" smtClean="0"/>
              <a:t>Segundo nivel</a:t>
            </a:r>
          </a:p>
          <a:p>
            <a:pPr lvl="2"/>
            <a:r>
              <a:rPr lang="x-none" dirty="0" smtClean="0"/>
              <a:t>Tercer nivel</a:t>
            </a:r>
          </a:p>
          <a:p>
            <a:pPr lvl="3"/>
            <a:r>
              <a:rPr lang="x-none" dirty="0" smtClean="0"/>
              <a:t>Cuarto nivel</a:t>
            </a:r>
          </a:p>
          <a:p>
            <a:pPr lvl="4"/>
            <a:r>
              <a:rPr lang="x-none" dirty="0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522287"/>
          </a:xfrm>
        </p:spPr>
        <p:txBody>
          <a:bodyPr anchor="b">
            <a:normAutofit/>
          </a:bodyPr>
          <a:lstStyle>
            <a:lvl1pPr marL="0" indent="0">
              <a:buNone/>
              <a:defRPr sz="1600" b="0" i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10" name="Marcador de contenido 3"/>
          <p:cNvSpPr>
            <a:spLocks noGrp="1"/>
          </p:cNvSpPr>
          <p:nvPr>
            <p:ph sz="half" idx="12"/>
          </p:nvPr>
        </p:nvSpPr>
        <p:spPr>
          <a:xfrm>
            <a:off x="4646612" y="2174875"/>
            <a:ext cx="4040188" cy="395128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Haga clic para modificar el estilo de texto del patrón</a:t>
            </a:r>
          </a:p>
          <a:p>
            <a:pPr lvl="1"/>
            <a:r>
              <a:rPr lang="x-none" dirty="0" smtClean="0"/>
              <a:t>Segundo nivel</a:t>
            </a:r>
          </a:p>
          <a:p>
            <a:pPr lvl="2"/>
            <a:r>
              <a:rPr lang="x-none" dirty="0" smtClean="0"/>
              <a:t>Tercer nivel</a:t>
            </a:r>
          </a:p>
          <a:p>
            <a:pPr lvl="3"/>
            <a:r>
              <a:rPr lang="x-none" dirty="0" smtClean="0"/>
              <a:t>Cuarto nivel</a:t>
            </a:r>
          </a:p>
          <a:p>
            <a:pPr lvl="4"/>
            <a:r>
              <a:rPr lang="x-none" dirty="0" smtClean="0"/>
              <a:t>Quinto nivel</a:t>
            </a:r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4973A21-D291-A947-81F0-3D587EFE6A8B}" type="datetime1">
              <a:rPr lang="es-ES_tradnl"/>
              <a:pPr>
                <a:defRPr/>
              </a:pPr>
              <a:t>19/03/2014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5791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A5A856-258B-6744-8F4A-3D231A66740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3008313" cy="99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5135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2152650"/>
            <a:ext cx="3008313" cy="3973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B05DE8C-8F98-1D48-B2E0-AE0FF710EED3}" type="datetime1">
              <a:rPr lang="es-ES_tradnl"/>
              <a:pPr>
                <a:defRPr/>
              </a:pPr>
              <a:t>19/03/2014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5791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2A5907-C030-B74C-B79F-7DA4960FABD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2200" y="5178425"/>
            <a:ext cx="6324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62200" y="990600"/>
            <a:ext cx="6324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62200" y="5867399"/>
            <a:ext cx="6324600" cy="6826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pic>
        <p:nvPicPr>
          <p:cNvPr id="6" name="Imagen 5" descr="LOGO SECRETARIA EDUCACION SUPERIOR_Decreto 62-01.png"/>
          <p:cNvPicPr>
            <a:picLocks noChangeAspect="1"/>
          </p:cNvPicPr>
          <p:nvPr userDrawn="1"/>
        </p:nvPicPr>
        <p:blipFill>
          <a:blip r:embed="rId3"/>
          <a:srcRect l="5951" t="21448" r="6735" b="23090"/>
          <a:stretch>
            <a:fillRect/>
          </a:stretch>
        </p:blipFill>
        <p:spPr>
          <a:xfrm>
            <a:off x="157756" y="267643"/>
            <a:ext cx="2003511" cy="4829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OGO SECRETARIA EDUCACION SUPERIOR_Decreto 62-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10072" y="2523625"/>
            <a:ext cx="6778875" cy="257229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2362200" y="914400"/>
            <a:ext cx="63246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 para editar título</a:t>
            </a:r>
            <a:endParaRPr lang="es-ES_tradnl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_tradnl"/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3"/>
          </p:nvPr>
        </p:nvSpPr>
        <p:spPr>
          <a:xfrm>
            <a:off x="4645025" y="6416675"/>
            <a:ext cx="4041775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es-ES_tradnl"/>
          </a:p>
        </p:txBody>
      </p:sp>
      <p:pic>
        <p:nvPicPr>
          <p:cNvPr id="6" name="Imagen 5" descr="LOGO SECRETARIA EDUCACION SUPERIOR_Decreto 62-01.png"/>
          <p:cNvPicPr>
            <a:picLocks noChangeAspect="1"/>
          </p:cNvPicPr>
          <p:nvPr userDrawn="1"/>
        </p:nvPicPr>
        <p:blipFill>
          <a:blip r:embed="rId11"/>
          <a:srcRect l="5951" t="21448" r="6735" b="23090"/>
          <a:stretch>
            <a:fillRect/>
          </a:stretch>
        </p:blipFill>
        <p:spPr>
          <a:xfrm>
            <a:off x="315514" y="267643"/>
            <a:ext cx="2003511" cy="4829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2pPr>
      <a:lvl3pPr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3pPr>
      <a:lvl4pPr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4pPr>
      <a:lvl5pPr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15310" y="1072055"/>
            <a:ext cx="8142890" cy="2528395"/>
          </a:xfrm>
        </p:spPr>
        <p:txBody>
          <a:bodyPr/>
          <a:lstStyle/>
          <a:p>
            <a:r>
              <a:rPr lang="es-ES" dirty="0" smtClean="0"/>
              <a:t>SITUACIÓN DE PROGRAMAS DE POSGRADO</a:t>
            </a:r>
            <a:endParaRPr lang="es-ES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3200" dirty="0" smtClean="0"/>
              <a:t>EN EL MARCO DE  ACOMPAÑAMIENTO A  LAS IES PARA LA APLICACIÓN DEL REGLAMENTO DE RÉGIMEN ACADÉMICO</a:t>
            </a:r>
            <a:endParaRPr lang="es-ES" sz="3200" dirty="0"/>
          </a:p>
        </p:txBody>
      </p:sp>
      <p:pic>
        <p:nvPicPr>
          <p:cNvPr id="5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54434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0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 bwMode="auto">
          <a:xfrm>
            <a:off x="36147" y="867399"/>
            <a:ext cx="4563147" cy="5032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s-ES" sz="2000" dirty="0" smtClean="0"/>
              <a:t>VINCULACIÓN: SECTORES ESTRATÉGICOS </a:t>
            </a:r>
            <a:endParaRPr lang="es-ES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18364" y="6478260"/>
            <a:ext cx="2688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  <a:endParaRPr lang="es-EC" sz="1200" b="1" dirty="0"/>
          </a:p>
        </p:txBody>
      </p:sp>
      <p:sp>
        <p:nvSpPr>
          <p:cNvPr id="8" name="7 Rectángulo redondeado"/>
          <p:cNvSpPr/>
          <p:nvPr/>
        </p:nvSpPr>
        <p:spPr>
          <a:xfrm>
            <a:off x="2308450" y="251153"/>
            <a:ext cx="6845643" cy="43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sz="1700" b="1" dirty="0" smtClean="0"/>
              <a:t>Distribución de oferta académica de posgrado por sectores</a:t>
            </a:r>
            <a:endParaRPr lang="es-EC" sz="17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88" y="1370637"/>
            <a:ext cx="6073269" cy="48795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Flecha derecha"/>
          <p:cNvSpPr/>
          <p:nvPr/>
        </p:nvSpPr>
        <p:spPr>
          <a:xfrm>
            <a:off x="6571396" y="2661314"/>
            <a:ext cx="968991" cy="79157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9 CuadroTexto"/>
          <p:cNvSpPr txBox="1"/>
          <p:nvPr/>
        </p:nvSpPr>
        <p:spPr>
          <a:xfrm>
            <a:off x="6571396" y="3759610"/>
            <a:ext cx="2521568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1600" b="1" dirty="0" smtClean="0"/>
              <a:t>El 84% de los programas de posgrado no están vinculados a los 14 sectores estratégicos</a:t>
            </a:r>
            <a:endParaRPr lang="es-EC" sz="1600" dirty="0"/>
          </a:p>
        </p:txBody>
      </p:sp>
      <p:pic>
        <p:nvPicPr>
          <p:cNvPr id="11" name="Imagen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26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1443790" y="2358187"/>
            <a:ext cx="6472989" cy="25266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CARACTERÍSTICAS ACADÉMICAS</a:t>
            </a:r>
            <a:endParaRPr lang="es-ES" sz="3600" dirty="0"/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63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740584" y="252228"/>
            <a:ext cx="6324600" cy="503238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CARACTERÍSTICAS DEL POSGRADO</a:t>
            </a:r>
            <a:endParaRPr lang="es-ES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141413596"/>
              </p:ext>
            </p:extLst>
          </p:nvPr>
        </p:nvGraphicFramePr>
        <p:xfrm>
          <a:off x="315310" y="1008993"/>
          <a:ext cx="8576442" cy="4452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702648" y="4761179"/>
            <a:ext cx="593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EJE VERTEBRADOR LA EPISTEME/INVESTIGACIÓN</a:t>
            </a:r>
            <a:endParaRPr lang="es-ES" b="1" dirty="0"/>
          </a:p>
        </p:txBody>
      </p:sp>
      <p:pic>
        <p:nvPicPr>
          <p:cNvPr id="7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8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99700" y="403775"/>
            <a:ext cx="6324600" cy="503238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" sz="2800" dirty="0" smtClean="0"/>
              <a:t>INVESTIGACIÓN DE POSGRADO</a:t>
            </a:r>
            <a:endParaRPr lang="es-ES" sz="2800" dirty="0"/>
          </a:p>
        </p:txBody>
      </p:sp>
      <p:pic>
        <p:nvPicPr>
          <p:cNvPr id="3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33718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617030" y="1720614"/>
            <a:ext cx="313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Producción y gestión de  “conocimiento abierto,  social y colaborativo” </a:t>
            </a:r>
            <a:r>
              <a:rPr lang="es-EC" dirty="0"/>
              <a:t>(Ramírez, 2013), </a:t>
            </a:r>
            <a:endParaRPr lang="es-ES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53701546"/>
              </p:ext>
            </p:extLst>
          </p:nvPr>
        </p:nvGraphicFramePr>
        <p:xfrm>
          <a:off x="264695" y="1299411"/>
          <a:ext cx="6593305" cy="5293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-14833" y="2959768"/>
            <a:ext cx="2502569" cy="12031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INVESTIGACIÓN DE POSGRADO</a:t>
            </a:r>
            <a:endParaRPr lang="es-ES" b="1" dirty="0"/>
          </a:p>
        </p:txBody>
      </p:sp>
      <p:sp>
        <p:nvSpPr>
          <p:cNvPr id="7" name="6 Flecha curvada hacia abajo"/>
          <p:cNvSpPr/>
          <p:nvPr/>
        </p:nvSpPr>
        <p:spPr>
          <a:xfrm rot="18597153">
            <a:off x="1549121" y="1850956"/>
            <a:ext cx="1588829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7 Flecha curvada hacia arriba"/>
          <p:cNvSpPr/>
          <p:nvPr/>
        </p:nvSpPr>
        <p:spPr>
          <a:xfrm rot="20267785">
            <a:off x="4263249" y="5533911"/>
            <a:ext cx="2042556" cy="73152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5913912" y="4073236"/>
            <a:ext cx="2351314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INNOVACIÓN TECNOLÓGICA Y SOCIAL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9774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286000" y="268014"/>
            <a:ext cx="6858000" cy="534749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NIVELES DE POSGRADO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039411189"/>
              </p:ext>
            </p:extLst>
          </p:nvPr>
        </p:nvGraphicFramePr>
        <p:xfrm>
          <a:off x="236483" y="1245477"/>
          <a:ext cx="8907517" cy="4215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346816" y="5076491"/>
            <a:ext cx="2948152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/>
              <a:t>ARTÍCULO 9</a:t>
            </a:r>
            <a:endParaRPr lang="es-ES" sz="2800" b="1" dirty="0"/>
          </a:p>
        </p:txBody>
      </p:sp>
      <p:pic>
        <p:nvPicPr>
          <p:cNvPr id="7" name="Imagen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53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767" y="265509"/>
            <a:ext cx="6324600" cy="1418913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CARACTERÍSTICAS DEL CURRÍCULO DE POSGRADO (MORÍN, 1999)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75965774"/>
              </p:ext>
            </p:extLst>
          </p:nvPr>
        </p:nvGraphicFramePr>
        <p:xfrm>
          <a:off x="1" y="986589"/>
          <a:ext cx="9143999" cy="5871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52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11575" y="320650"/>
            <a:ext cx="6324600" cy="503238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Articulación sistémica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906734534"/>
              </p:ext>
            </p:extLst>
          </p:nvPr>
        </p:nvGraphicFramePr>
        <p:xfrm>
          <a:off x="427512" y="1341913"/>
          <a:ext cx="8372104" cy="528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61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767" y="192506"/>
            <a:ext cx="6324600" cy="842210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</a:rPr>
              <a:t>CARACTERÍSTICAS DEL POSGRADO</a:t>
            </a:r>
            <a:endParaRPr lang="es-ES" sz="2400" b="1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5" y="1340164"/>
            <a:ext cx="5565140" cy="5092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48" y="4177289"/>
            <a:ext cx="58007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6376724" y="3128213"/>
            <a:ext cx="240632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ARTÍCULO 22 Y 29</a:t>
            </a:r>
            <a:endParaRPr lang="es-ES" dirty="0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351839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9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50956" y="385014"/>
            <a:ext cx="6324600" cy="503238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ES" dirty="0" smtClean="0"/>
              <a:t>DURACIÓN</a:t>
            </a:r>
            <a:endParaRPr lang="es-E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83" y="2141626"/>
            <a:ext cx="7388789" cy="356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9389" y="5943603"/>
            <a:ext cx="3489158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ARTÍCULO 18</a:t>
            </a:r>
            <a:endParaRPr lang="es-ES" dirty="0"/>
          </a:p>
        </p:txBody>
      </p:sp>
      <p:pic>
        <p:nvPicPr>
          <p:cNvPr id="7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8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784471933"/>
              </p:ext>
            </p:extLst>
          </p:nvPr>
        </p:nvGraphicFramePr>
        <p:xfrm>
          <a:off x="864973" y="1397000"/>
          <a:ext cx="7760043" cy="3990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37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2384856" y="388224"/>
            <a:ext cx="6759144" cy="4448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b="1" dirty="0" smtClean="0"/>
              <a:t>Distribución por tipo sostenimiento de las IES</a:t>
            </a:r>
            <a:endParaRPr lang="es-EC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74102" y="6088034"/>
            <a:ext cx="268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</a:p>
          <a:p>
            <a:r>
              <a:rPr lang="en-US" sz="1200" b="1" dirty="0" err="1" smtClean="0"/>
              <a:t>Matrícula</a:t>
            </a:r>
            <a:r>
              <a:rPr lang="en-US" sz="1200" b="1" dirty="0" smtClean="0"/>
              <a:t>: SNIESE 2012</a:t>
            </a:r>
            <a:endParaRPr lang="es-EC" sz="1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104263" y="4401973"/>
            <a:ext cx="3521122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1400" b="1" dirty="0" smtClean="0"/>
              <a:t>El 38% de la matrícula de posgrado se encuentra en el 16% de la oferta académica  de instituciones de financiamiento particular cofinanciado.</a:t>
            </a:r>
            <a:endParaRPr lang="es-EC" sz="1400" dirty="0"/>
          </a:p>
        </p:txBody>
      </p:sp>
      <p:sp>
        <p:nvSpPr>
          <p:cNvPr id="10" name="9 Flecha abajo"/>
          <p:cNvSpPr/>
          <p:nvPr/>
        </p:nvSpPr>
        <p:spPr>
          <a:xfrm>
            <a:off x="6421271" y="3562072"/>
            <a:ext cx="887105" cy="4913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254802"/>
              </p:ext>
            </p:extLst>
          </p:nvPr>
        </p:nvGraphicFramePr>
        <p:xfrm>
          <a:off x="98856" y="1293800"/>
          <a:ext cx="4572000" cy="4174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633" y="1416120"/>
            <a:ext cx="4415367" cy="210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 redondeado"/>
          <p:cNvSpPr/>
          <p:nvPr/>
        </p:nvSpPr>
        <p:spPr>
          <a:xfrm>
            <a:off x="5094447" y="5593261"/>
            <a:ext cx="3530938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345 PROGRAMAS DE POSGRADO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42128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2295654" y="366738"/>
            <a:ext cx="6845643" cy="43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b="1" dirty="0" smtClean="0"/>
              <a:t>Distribución de la oferta de posgrado por áreas conocimiento</a:t>
            </a:r>
            <a:endParaRPr lang="es-EC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5155072" y="4931563"/>
            <a:ext cx="3784211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1400" b="1" dirty="0" smtClean="0"/>
              <a:t>El 51% de la matrícula de posgrado se encuentra en el 47% de la oferta académica en el área de Ciencias Sociales, Educación Comercial y Derecho. </a:t>
            </a:r>
            <a:endParaRPr lang="es-EC" sz="1400" dirty="0"/>
          </a:p>
        </p:txBody>
      </p:sp>
      <p:sp>
        <p:nvSpPr>
          <p:cNvPr id="9" name="8 Flecha abajo"/>
          <p:cNvSpPr/>
          <p:nvPr/>
        </p:nvSpPr>
        <p:spPr>
          <a:xfrm>
            <a:off x="6537276" y="4278153"/>
            <a:ext cx="887105" cy="4913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9 CuadroTexto"/>
          <p:cNvSpPr txBox="1"/>
          <p:nvPr/>
        </p:nvSpPr>
        <p:spPr>
          <a:xfrm>
            <a:off x="174102" y="6088034"/>
            <a:ext cx="268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</a:p>
          <a:p>
            <a:r>
              <a:rPr lang="en-US" sz="1200" b="1" dirty="0" err="1" smtClean="0"/>
              <a:t>Matrícula</a:t>
            </a:r>
            <a:r>
              <a:rPr lang="en-US" sz="1200" b="1" dirty="0" smtClean="0"/>
              <a:t>: SNIESE 2012</a:t>
            </a:r>
            <a:endParaRPr lang="es-EC" sz="12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4" y="1323829"/>
            <a:ext cx="4763067" cy="39150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290" y="982635"/>
            <a:ext cx="4023470" cy="315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78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senescyt.gob.ec/adjuntos/Reforma_Decreto_Ejecutivo_62/LOGO%20SECRETARIA%20EDUCACION%20SUPERIOR_Decreto%2062-01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t="17742" r="-2223" b="20161"/>
          <a:stretch/>
        </p:blipFill>
        <p:spPr bwMode="auto">
          <a:xfrm>
            <a:off x="152013" y="161326"/>
            <a:ext cx="2229521" cy="6121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14 Rectángulo redondeado"/>
          <p:cNvSpPr/>
          <p:nvPr/>
        </p:nvSpPr>
        <p:spPr>
          <a:xfrm>
            <a:off x="2308450" y="251153"/>
            <a:ext cx="6845643" cy="43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sz="1700" b="1" dirty="0" smtClean="0"/>
              <a:t>Distribución de oferta académica de posgrado por nivel</a:t>
            </a:r>
            <a:endParaRPr lang="es-EC" sz="17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74102" y="6088034"/>
            <a:ext cx="268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</a:p>
          <a:p>
            <a:r>
              <a:rPr lang="en-US" sz="1200" b="1" dirty="0" err="1" smtClean="0"/>
              <a:t>Matrícula</a:t>
            </a:r>
            <a:r>
              <a:rPr lang="en-US" sz="1200" b="1" dirty="0" smtClean="0"/>
              <a:t>: SNIESE 2012</a:t>
            </a:r>
            <a:endParaRPr lang="es-EC" sz="12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056" y="1016339"/>
            <a:ext cx="4558351" cy="37531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Flecha abajo"/>
          <p:cNvSpPr/>
          <p:nvPr/>
        </p:nvSpPr>
        <p:spPr>
          <a:xfrm>
            <a:off x="4087503" y="4769473"/>
            <a:ext cx="887105" cy="49132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3" name="12 CuadroTexto"/>
          <p:cNvSpPr txBox="1"/>
          <p:nvPr/>
        </p:nvSpPr>
        <p:spPr>
          <a:xfrm>
            <a:off x="174102" y="5295178"/>
            <a:ext cx="891530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1400" b="1" dirty="0" smtClean="0"/>
              <a:t>El 65% de la oferta de posgrado corresponde al nivel de maestría.</a:t>
            </a:r>
          </a:p>
          <a:p>
            <a:pPr algn="ctr"/>
            <a:r>
              <a:rPr lang="es-EC" sz="1400" b="1" dirty="0" smtClean="0"/>
              <a:t>El 62% de la oferta académica se imparte en la modalidad presencial y el 32% en semipresencial. </a:t>
            </a:r>
            <a:endParaRPr lang="es-EC" sz="14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4" y="1016338"/>
            <a:ext cx="4470305" cy="37531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84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2298357" y="358346"/>
            <a:ext cx="6845643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bg1"/>
                </a:solidFill>
              </a:rPr>
              <a:t>Distribución por áreas, tipo de sostenimiento y categoría</a:t>
            </a:r>
            <a:endParaRPr lang="es-EC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98014" y="4925411"/>
            <a:ext cx="2859583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1200" b="1" dirty="0"/>
              <a:t>El 2</a:t>
            </a:r>
            <a:r>
              <a:rPr lang="es-EC" sz="1200" b="1" dirty="0" smtClean="0"/>
              <a:t>8</a:t>
            </a:r>
            <a:r>
              <a:rPr lang="es-EC" sz="1200" b="1" dirty="0"/>
              <a:t>% de la oferta académica de </a:t>
            </a:r>
            <a:r>
              <a:rPr lang="es-EC" sz="1200" b="1" dirty="0" smtClean="0"/>
              <a:t>posgrado que las IES públicas imparten corresponde al área de Ciencias sociales, educación comercial y derecho, mientras tanto en la IES autofinanciadas alcanza sólo el 12%.</a:t>
            </a:r>
            <a:endParaRPr lang="es-EC" sz="1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28950" y="6487297"/>
            <a:ext cx="2688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  <a:endParaRPr lang="es-EC" sz="12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2" y="1083532"/>
            <a:ext cx="4650106" cy="3725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39" y="1083532"/>
            <a:ext cx="4469661" cy="37146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5181220" y="4925411"/>
            <a:ext cx="2859583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1200" b="1" dirty="0" smtClean="0"/>
              <a:t>Las IES categoría A imparten en mayor porcentaje programas de posgrado en el área de Ciencias Sociales, Educación Comercial y Derecho, mientras tanto en las IES categoría C y D es mucho menos </a:t>
            </a:r>
            <a:endParaRPr lang="es-EC" sz="1200" dirty="0"/>
          </a:p>
        </p:txBody>
      </p:sp>
      <p:pic>
        <p:nvPicPr>
          <p:cNvPr id="9" name="Imagen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78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senescyt.gob.ec/adjuntos/Reforma_Decreto_Ejecutivo_62/LOGO%20SECRETARIA%20EDUCACION%20SUPERIOR_Decreto%2062-01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t="17742" r="-2223" b="20161"/>
          <a:stretch/>
        </p:blipFill>
        <p:spPr bwMode="auto">
          <a:xfrm>
            <a:off x="152013" y="161326"/>
            <a:ext cx="2229521" cy="6121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152013" y="4857746"/>
            <a:ext cx="4501874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mpd="dbl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C" sz="1600" b="1" dirty="0" smtClean="0"/>
              <a:t>El 59% de programas especializaciones médicas se imparte en la zona 9 (ciudad de Quito), seguido del 14% en las zonas 6 y 8.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2298357" y="358346"/>
            <a:ext cx="6845643" cy="43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sz="1700" b="1" dirty="0" smtClean="0"/>
              <a:t>Distribución de oferta académica por zona de planificación </a:t>
            </a:r>
          </a:p>
          <a:p>
            <a:pPr algn="r"/>
            <a:r>
              <a:rPr lang="es-EC" sz="1700" b="1" dirty="0" smtClean="0"/>
              <a:t>del país</a:t>
            </a:r>
            <a:endParaRPr lang="es-EC" sz="1700" b="1" dirty="0"/>
          </a:p>
        </p:txBody>
      </p:sp>
      <p:graphicFrame>
        <p:nvGraphicFramePr>
          <p:cNvPr id="1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287539"/>
              </p:ext>
            </p:extLst>
          </p:nvPr>
        </p:nvGraphicFramePr>
        <p:xfrm>
          <a:off x="152013" y="1152615"/>
          <a:ext cx="4556465" cy="3460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228950" y="6487297"/>
            <a:ext cx="2688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  <a:endParaRPr lang="es-EC" sz="1200" b="1" dirty="0"/>
          </a:p>
        </p:txBody>
      </p:sp>
      <p:graphicFrame>
        <p:nvGraphicFramePr>
          <p:cNvPr id="12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8463444"/>
              </p:ext>
            </p:extLst>
          </p:nvPr>
        </p:nvGraphicFramePr>
        <p:xfrm>
          <a:off x="4699437" y="1148169"/>
          <a:ext cx="4444563" cy="3435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4766967" y="4848705"/>
            <a:ext cx="4336089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5875" cmpd="dbl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C" sz="1600" b="1" dirty="0" smtClean="0"/>
              <a:t>El 68% de programas de especialización se imparte en la zona 9 (ciudad de Quito), seguido del </a:t>
            </a:r>
            <a:r>
              <a:rPr lang="es-EC" sz="1600" b="1" dirty="0"/>
              <a:t>8</a:t>
            </a:r>
            <a:r>
              <a:rPr lang="es-EC" sz="1600" b="1" dirty="0" smtClean="0"/>
              <a:t>% en las zonas 6, 7 y 8.</a:t>
            </a:r>
          </a:p>
        </p:txBody>
      </p:sp>
      <p:pic>
        <p:nvPicPr>
          <p:cNvPr id="15" name="Imagen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0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senescyt.gob.ec/adjuntos/Reforma_Decreto_Ejecutivo_62/LOGO%20SECRETARIA%20EDUCACION%20SUPERIOR_Decreto%2062-01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t="17742" r="-2223" b="20161"/>
          <a:stretch/>
        </p:blipFill>
        <p:spPr bwMode="auto">
          <a:xfrm>
            <a:off x="152013" y="161326"/>
            <a:ext cx="2229521" cy="6121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28950" y="6487297"/>
            <a:ext cx="2600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Fuente</a:t>
            </a:r>
            <a:r>
              <a:rPr lang="en-US" sz="1200" dirty="0" smtClean="0"/>
              <a:t>:  SNIESE – Diciembre 2013</a:t>
            </a:r>
            <a:endParaRPr lang="es-EC" sz="12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298357" y="358346"/>
            <a:ext cx="6845643" cy="43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sz="1700" b="1" dirty="0" smtClean="0"/>
              <a:t>Distribución de oferta académica por zona de planificación </a:t>
            </a:r>
          </a:p>
          <a:p>
            <a:pPr algn="r"/>
            <a:r>
              <a:rPr lang="es-EC" sz="1700" b="1" dirty="0" smtClean="0"/>
              <a:t>geográfica del país</a:t>
            </a:r>
            <a:endParaRPr lang="es-EC" sz="17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28950" y="5410641"/>
            <a:ext cx="8437378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5875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C" sz="1600" b="1" dirty="0" smtClean="0"/>
              <a:t>El 37% de programas de maestría se imparte en la zona 9 (ciudad de Quito), seguido del 22% en las zona 8 (ciudad Guayaquil).</a:t>
            </a:r>
          </a:p>
        </p:txBody>
      </p:sp>
      <p:graphicFrame>
        <p:nvGraphicFramePr>
          <p:cNvPr id="21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8743226"/>
              </p:ext>
            </p:extLst>
          </p:nvPr>
        </p:nvGraphicFramePr>
        <p:xfrm>
          <a:off x="228950" y="1338047"/>
          <a:ext cx="8366077" cy="3970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23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senescyt.gob.ec/adjuntos/Reforma_Decreto_Ejecutivo_62/LOGO%20SECRETARIA%20EDUCACION%20SUPERIOR_Decreto%2062-01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t="17742" r="-2223" b="20161"/>
          <a:stretch/>
        </p:blipFill>
        <p:spPr bwMode="auto">
          <a:xfrm>
            <a:off x="152013" y="161326"/>
            <a:ext cx="2229521" cy="6121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28950" y="6487297"/>
            <a:ext cx="2688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Fuente</a:t>
            </a:r>
            <a:r>
              <a:rPr lang="en-US" sz="1200" b="1" dirty="0" smtClean="0"/>
              <a:t>:  SNIESE – Diciembre 2013</a:t>
            </a:r>
            <a:endParaRPr lang="es-EC" sz="1200" b="1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298357" y="358346"/>
            <a:ext cx="6845643" cy="43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C" sz="1700" b="1" dirty="0" smtClean="0"/>
              <a:t>Distribución de oferta académica en programas de Doctorados</a:t>
            </a:r>
            <a:endParaRPr lang="es-EC" sz="17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35590" y="4369733"/>
            <a:ext cx="3416775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5875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C" sz="1200" b="1" dirty="0" smtClean="0">
                <a:solidFill>
                  <a:schemeClr val="bg2">
                    <a:lumMod val="10000"/>
                  </a:schemeClr>
                </a:solidFill>
              </a:rPr>
              <a:t>El mayor número de graduados y de programas de Doctorados refleja en el área de Ciencias Sociales, Educación Comercial y Derecho.</a:t>
            </a:r>
          </a:p>
        </p:txBody>
      </p:sp>
      <p:graphicFrame>
        <p:nvGraphicFramePr>
          <p:cNvPr id="1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8739139"/>
              </p:ext>
            </p:extLst>
          </p:nvPr>
        </p:nvGraphicFramePr>
        <p:xfrm>
          <a:off x="4227615" y="3657599"/>
          <a:ext cx="4732317" cy="2968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330678"/>
              </p:ext>
            </p:extLst>
          </p:nvPr>
        </p:nvGraphicFramePr>
        <p:xfrm>
          <a:off x="42360" y="873543"/>
          <a:ext cx="4980902" cy="276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22 Rectángulo redondeado"/>
          <p:cNvSpPr/>
          <p:nvPr/>
        </p:nvSpPr>
        <p:spPr>
          <a:xfrm>
            <a:off x="3705101" y="3637523"/>
            <a:ext cx="1417837" cy="7362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400" b="1" dirty="0"/>
              <a:t>TOTAL DE </a:t>
            </a:r>
            <a:r>
              <a:rPr lang="es-EC" sz="1400" b="1" dirty="0" smtClean="0"/>
              <a:t>GRADUADOS</a:t>
            </a:r>
          </a:p>
          <a:p>
            <a:pPr algn="ctr"/>
            <a:r>
              <a:rPr lang="es-EC" sz="1400" b="1" dirty="0" smtClean="0"/>
              <a:t>61</a:t>
            </a:r>
            <a:endParaRPr lang="es-EC" sz="1400" b="1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6350" y="990600"/>
            <a:ext cx="1365662" cy="7362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400" b="1" dirty="0" smtClean="0"/>
              <a:t>13 PROGRAMAS</a:t>
            </a:r>
          </a:p>
          <a:p>
            <a:pPr algn="ctr"/>
            <a:r>
              <a:rPr lang="es-EC" sz="1400" b="1" dirty="0" smtClean="0"/>
              <a:t>NO VIGENTES</a:t>
            </a:r>
            <a:endParaRPr lang="es-EC" sz="1400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468491"/>
              </p:ext>
            </p:extLst>
          </p:nvPr>
        </p:nvGraphicFramePr>
        <p:xfrm>
          <a:off x="5563342" y="1173088"/>
          <a:ext cx="3165022" cy="14283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5022"/>
              </a:tblGrid>
              <a:tr h="48945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Instituciones públicas de categoría A, que ofertaron programas de Doctorado</a:t>
                      </a:r>
                      <a:endParaRPr lang="es-EC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12954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 smtClean="0">
                          <a:effectLst/>
                        </a:rPr>
                        <a:t>Escuela Politécnica Nacional</a:t>
                      </a:r>
                      <a:endParaRPr lang="es-EC" sz="11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954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 smtClean="0">
                          <a:effectLst/>
                        </a:rPr>
                        <a:t>Facultad Latinoamericana  de Ciencias Sociales</a:t>
                      </a:r>
                      <a:endParaRPr lang="es-EC" sz="11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2954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u="none" strike="noStrike" dirty="0" smtClean="0">
                          <a:effectLst/>
                        </a:rPr>
                        <a:t>Universidad Andina Simón Bolívar</a:t>
                      </a:r>
                      <a:endParaRPr lang="es-EC" sz="11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2" name="Imagen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4450"/>
            <a:ext cx="2117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1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3284</TotalTime>
  <Words>913</Words>
  <Application>Microsoft Office PowerPoint</Application>
  <PresentationFormat>Presentación en pantalla (4:3)</PresentationFormat>
  <Paragraphs>122</Paragraphs>
  <Slides>18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SITUACIÓN DE PROGRAMAS DE POSGRADO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CARACTERÍSTICAS DEL POSGRADO</vt:lpstr>
      <vt:lpstr>INVESTIGACIÓN DE POSGRADO</vt:lpstr>
      <vt:lpstr>NIVELES DE POSGRADO</vt:lpstr>
      <vt:lpstr>CARACTERÍSTICAS DEL CURRÍCULO DE POSGRADO (MORÍN, 1999)</vt:lpstr>
      <vt:lpstr>Articulación sistémica</vt:lpstr>
      <vt:lpstr>CARACTERÍSTICAS DEL POSGRADO</vt:lpstr>
      <vt:lpstr>DURACIÓN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Macintosh</dc:creator>
  <cp:lastModifiedBy>Marcelo Cevallos</cp:lastModifiedBy>
  <cp:revision>166</cp:revision>
  <dcterms:created xsi:type="dcterms:W3CDTF">2013-10-14T17:58:26Z</dcterms:created>
  <dcterms:modified xsi:type="dcterms:W3CDTF">2014-03-19T22:29:32Z</dcterms:modified>
</cp:coreProperties>
</file>